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6" r:id="rId1"/>
  </p:sldMasterIdLst>
  <p:sldIdLst>
    <p:sldId id="314" r:id="rId2"/>
    <p:sldId id="282" r:id="rId3"/>
    <p:sldId id="315" r:id="rId4"/>
    <p:sldId id="316" r:id="rId5"/>
    <p:sldId id="324" r:id="rId6"/>
    <p:sldId id="325" r:id="rId7"/>
    <p:sldId id="326" r:id="rId8"/>
    <p:sldId id="327" r:id="rId9"/>
    <p:sldId id="328" r:id="rId10"/>
    <p:sldId id="329" r:id="rId11"/>
    <p:sldId id="330" r:id="rId12"/>
    <p:sldId id="331" r:id="rId13"/>
    <p:sldId id="332" r:id="rId14"/>
    <p:sldId id="333" r:id="rId15"/>
    <p:sldId id="277" r:id="rId16"/>
    <p:sldId id="278" r:id="rId17"/>
    <p:sldId id="279" r:id="rId18"/>
    <p:sldId id="280" r:id="rId19"/>
    <p:sldId id="335" r:id="rId20"/>
    <p:sldId id="281" r:id="rId21"/>
    <p:sldId id="334" r:id="rId22"/>
    <p:sldId id="283" r:id="rId23"/>
    <p:sldId id="284" r:id="rId24"/>
    <p:sldId id="285" r:id="rId25"/>
    <p:sldId id="336" r:id="rId26"/>
    <p:sldId id="32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25" autoAdjust="0"/>
    <p:restoredTop sz="94623"/>
  </p:normalViewPr>
  <p:slideViewPr>
    <p:cSldViewPr>
      <p:cViewPr>
        <p:scale>
          <a:sx n="78" d="100"/>
          <a:sy n="78" d="100"/>
        </p:scale>
        <p:origin x="907"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tiff>
</file>

<file path=ppt/media/image2.tiff>
</file>

<file path=ppt/media/image3.tiff>
</file>

<file path=ppt/media/image4.tiff>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7043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42263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616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82385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04202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22269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45151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33329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07258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60901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25576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F9892F-7DCD-45B4-A1AF-EC504963300A}" type="datetimeFigureOut">
              <a:rPr lang="en-US" smtClean="0">
                <a:solidFill>
                  <a:prstClr val="black">
                    <a:tint val="75000"/>
                  </a:prstClr>
                </a:solidFill>
              </a:rPr>
              <a:pPr/>
              <a:t>3/3/2022</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9859536"/>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79576" y="818745"/>
            <a:ext cx="7772400" cy="1109985"/>
          </a:xfrm>
        </p:spPr>
        <p:txBody>
          <a:bodyPr>
            <a:normAutofit fontScale="90000"/>
          </a:bodyPr>
          <a:lstStyle/>
          <a:p>
            <a:r>
              <a:rPr lang="en-US" dirty="0">
                <a:solidFill>
                  <a:srgbClr val="6C0000"/>
                </a:solidFill>
                <a:latin typeface="Times New Roman" pitchFamily="18" charset="0"/>
                <a:cs typeface="Times New Roman" pitchFamily="18" charset="0"/>
              </a:rPr>
              <a:t>Brain Computer Interaction</a:t>
            </a:r>
            <a:endParaRPr lang="en-IN" dirty="0">
              <a:solidFill>
                <a:srgbClr val="002060"/>
              </a:solidFill>
              <a:latin typeface="Times New Roman" pitchFamily="18" charset="0"/>
              <a:cs typeface="Times New Roman" pitchFamily="18" charset="0"/>
            </a:endParaRPr>
          </a:p>
        </p:txBody>
      </p:sp>
      <p:sp>
        <p:nvSpPr>
          <p:cNvPr id="6" name="Date Placeholder 5">
            <a:extLst>
              <a:ext uri="{FF2B5EF4-FFF2-40B4-BE49-F238E27FC236}">
                <a16:creationId xmlns:a16="http://schemas.microsoft.com/office/drawing/2014/main" id="{77D2E4A3-DB02-0643-B099-E9052890A3A3}"/>
              </a:ext>
            </a:extLst>
          </p:cNvPr>
          <p:cNvSpPr>
            <a:spLocks noGrp="1"/>
          </p:cNvSpPr>
          <p:nvPr>
            <p:ph type="dt" sz="half" idx="10"/>
          </p:nvPr>
        </p:nvSpPr>
        <p:spPr>
          <a:xfrm>
            <a:off x="176063" y="6219256"/>
            <a:ext cx="2743200" cy="365125"/>
          </a:xfrm>
        </p:spPr>
        <p:txBody>
          <a:bodyPr/>
          <a:lstStyle/>
          <a:p>
            <a:pPr algn="ctr">
              <a:defRPr/>
            </a:pPr>
            <a:r>
              <a:rPr lang="en-IN" sz="1000">
                <a:solidFill>
                  <a:srgbClr val="000000">
                    <a:alpha val="70000"/>
                  </a:srgbClr>
                </a:solidFill>
                <a:latin typeface="Gill Sans MT" panose="020B0502020104020203"/>
              </a:rPr>
              <a:t>IIITS: BCI</a:t>
            </a:r>
            <a:endParaRPr lang="en-IN" sz="1000" dirty="0">
              <a:solidFill>
                <a:srgbClr val="000000">
                  <a:alpha val="70000"/>
                </a:srgbClr>
              </a:solidFill>
              <a:latin typeface="Gill Sans MT" panose="020B0502020104020203"/>
            </a:endParaRPr>
          </a:p>
        </p:txBody>
      </p:sp>
      <p:sp>
        <p:nvSpPr>
          <p:cNvPr id="7" name="Slide Number Placeholder 6">
            <a:extLst>
              <a:ext uri="{FF2B5EF4-FFF2-40B4-BE49-F238E27FC236}">
                <a16:creationId xmlns:a16="http://schemas.microsoft.com/office/drawing/2014/main" id="{83CD6E09-BDD2-E34C-8BEE-17C007AC829D}"/>
              </a:ext>
            </a:extLst>
          </p:cNvPr>
          <p:cNvSpPr>
            <a:spLocks noGrp="1"/>
          </p:cNvSpPr>
          <p:nvPr>
            <p:ph type="sldNum" sz="quarter" idx="12"/>
          </p:nvPr>
        </p:nvSpPr>
        <p:spPr/>
        <p:txBody>
          <a:bodyPr/>
          <a:lstStyle/>
          <a:p>
            <a:pPr algn="ctr">
              <a:defRPr/>
            </a:pPr>
            <a:fld id="{E2D238DB-7230-45D0-89A2-1890D4DEDBDF}" type="slidenum">
              <a:rPr lang="en-IN" sz="1100">
                <a:solidFill>
                  <a:srgbClr val="FFFFFF"/>
                </a:solidFill>
                <a:latin typeface="Gill Sans MT" panose="020B0502020104020203"/>
              </a:rPr>
              <a:pPr algn="ctr">
                <a:defRPr/>
              </a:pPr>
              <a:t>1</a:t>
            </a:fld>
            <a:endParaRPr lang="en-IN" sz="1100">
              <a:solidFill>
                <a:srgbClr val="FFFFFF"/>
              </a:solidFill>
              <a:latin typeface="Gill Sans MT" panose="020B0502020104020203"/>
            </a:endParaRPr>
          </a:p>
        </p:txBody>
      </p:sp>
      <p:sp>
        <p:nvSpPr>
          <p:cNvPr id="4" name="Subtitle 2"/>
          <p:cNvSpPr txBox="1">
            <a:spLocks/>
          </p:cNvSpPr>
          <p:nvPr/>
        </p:nvSpPr>
        <p:spPr>
          <a:xfrm>
            <a:off x="2197280" y="2601193"/>
            <a:ext cx="7854696" cy="1752600"/>
          </a:xfrm>
          <a:prstGeom prst="rect">
            <a:avLst/>
          </a:prstGeom>
        </p:spPr>
        <p:txBody>
          <a:bodyPr vert="horz" lIns="0" rIns="18288">
            <a:normAutofit/>
          </a:bodyPr>
          <a:lstStyle>
            <a:lvl1pPr marL="0" marR="45720" indent="0" algn="r" rtl="0" eaLnBrk="1" latinLnBrk="0" hangingPunct="1">
              <a:spcBef>
                <a:spcPct val="20000"/>
              </a:spcBef>
              <a:buClr>
                <a:schemeClr val="accent3"/>
              </a:buClr>
              <a:buSzPct val="95000"/>
              <a:buFont typeface="Wingdings 2"/>
              <a:buNone/>
              <a:defRPr kumimoji="0" sz="2600" kern="1200">
                <a:solidFill>
                  <a:schemeClr val="tx1"/>
                </a:solidFill>
                <a:latin typeface="+mn-lt"/>
                <a:ea typeface="+mn-ea"/>
                <a:cs typeface="+mn-cs"/>
              </a:defRPr>
            </a:lvl1pPr>
            <a:lvl2pPr marL="457200" indent="0" algn="ctr" rtl="0" eaLnBrk="1" latinLnBrk="0" hangingPunct="1">
              <a:spcBef>
                <a:spcPct val="20000"/>
              </a:spcBef>
              <a:buClr>
                <a:schemeClr val="accent1"/>
              </a:buClr>
              <a:buSzPct val="85000"/>
              <a:buFont typeface="Wingdings 2"/>
              <a:buNone/>
              <a:defRPr kumimoji="0" sz="2400" kern="1200">
                <a:solidFill>
                  <a:schemeClr val="tx1"/>
                </a:solidFill>
                <a:latin typeface="+mn-lt"/>
                <a:ea typeface="+mn-ea"/>
                <a:cs typeface="+mn-cs"/>
              </a:defRPr>
            </a:lvl2pPr>
            <a:lvl3pPr marL="914400" indent="0" algn="ctr" rtl="0" eaLnBrk="1" latinLnBrk="0" hangingPunct="1">
              <a:spcBef>
                <a:spcPct val="20000"/>
              </a:spcBef>
              <a:buClr>
                <a:schemeClr val="accent2"/>
              </a:buClr>
              <a:buSzPct val="70000"/>
              <a:buFont typeface="Wingdings 2"/>
              <a:buNone/>
              <a:defRPr kumimoji="0" sz="2100" kern="1200">
                <a:solidFill>
                  <a:schemeClr val="tx1"/>
                </a:solidFill>
                <a:latin typeface="+mn-lt"/>
                <a:ea typeface="+mn-ea"/>
                <a:cs typeface="+mn-cs"/>
              </a:defRPr>
            </a:lvl3pPr>
            <a:lvl4pPr marL="1371600" indent="0" algn="ctr" rtl="0" eaLnBrk="1" latinLnBrk="0" hangingPunct="1">
              <a:spcBef>
                <a:spcPct val="20000"/>
              </a:spcBef>
              <a:buClr>
                <a:schemeClr val="accent3"/>
              </a:buClr>
              <a:buSzPct val="65000"/>
              <a:buFont typeface="Wingdings 2"/>
              <a:buNone/>
              <a:defRPr kumimoji="0" sz="2000" kern="1200">
                <a:solidFill>
                  <a:schemeClr val="tx1"/>
                </a:solidFill>
                <a:latin typeface="+mn-lt"/>
                <a:ea typeface="+mn-ea"/>
                <a:cs typeface="+mn-cs"/>
              </a:defRPr>
            </a:lvl4pPr>
            <a:lvl5pPr marL="1828800" indent="0" algn="ctr" rtl="0" eaLnBrk="1" latinLnBrk="0" hangingPunct="1">
              <a:spcBef>
                <a:spcPct val="20000"/>
              </a:spcBef>
              <a:buClr>
                <a:schemeClr val="accent4"/>
              </a:buClr>
              <a:buSzPct val="65000"/>
              <a:buFont typeface="Wingdings 2"/>
              <a:buNone/>
              <a:defRPr kumimoji="0" sz="2000" kern="1200">
                <a:solidFill>
                  <a:schemeClr val="tx1"/>
                </a:solidFill>
                <a:latin typeface="+mn-lt"/>
                <a:ea typeface="+mn-ea"/>
                <a:cs typeface="+mn-cs"/>
              </a:defRPr>
            </a:lvl5pPr>
            <a:lvl6pPr marL="2286000" indent="0" algn="ctr" rtl="0" eaLnBrk="1" latinLnBrk="0" hangingPunct="1">
              <a:spcBef>
                <a:spcPct val="20000"/>
              </a:spcBef>
              <a:buClr>
                <a:schemeClr val="accent5"/>
              </a:buClr>
              <a:buSzPct val="80000"/>
              <a:buFont typeface="Wingdings 2"/>
              <a:buNone/>
              <a:defRPr kumimoji="0" sz="1800" kern="1200">
                <a:solidFill>
                  <a:schemeClr val="tx1"/>
                </a:solidFill>
                <a:latin typeface="+mn-lt"/>
                <a:ea typeface="+mn-ea"/>
                <a:cs typeface="+mn-cs"/>
              </a:defRPr>
            </a:lvl6pPr>
            <a:lvl7pPr marL="2743200" indent="0" algn="ctr" rtl="0" eaLnBrk="1" latinLnBrk="0" hangingPunct="1">
              <a:spcBef>
                <a:spcPct val="20000"/>
              </a:spcBef>
              <a:buClr>
                <a:schemeClr val="accent6"/>
              </a:buClr>
              <a:buSzPct val="80000"/>
              <a:buFont typeface="Wingdings 2"/>
              <a:buNone/>
              <a:defRPr kumimoji="0" sz="1600" kern="1200" baseline="0">
                <a:solidFill>
                  <a:schemeClr val="tx1"/>
                </a:solidFill>
                <a:latin typeface="+mn-lt"/>
                <a:ea typeface="+mn-ea"/>
                <a:cs typeface="+mn-cs"/>
              </a:defRPr>
            </a:lvl7pPr>
            <a:lvl8pPr marL="3200400" indent="0" algn="ctr" rtl="0" eaLnBrk="1" latinLnBrk="0" hangingPunct="1">
              <a:spcBef>
                <a:spcPct val="20000"/>
              </a:spcBef>
              <a:buClr>
                <a:schemeClr val="tx2"/>
              </a:buClr>
              <a:buNone/>
              <a:defRPr kumimoji="0" sz="1600" kern="1200">
                <a:solidFill>
                  <a:schemeClr val="tx1"/>
                </a:solidFill>
                <a:latin typeface="+mn-lt"/>
                <a:ea typeface="+mn-ea"/>
                <a:cs typeface="+mn-cs"/>
              </a:defRPr>
            </a:lvl8pPr>
            <a:lvl9pPr marL="3657600" indent="0" algn="ctr" rtl="0" eaLnBrk="1" latinLnBrk="0" hangingPunct="1">
              <a:spcBef>
                <a:spcPct val="20000"/>
              </a:spcBef>
              <a:buClr>
                <a:schemeClr val="tx2"/>
              </a:buClr>
              <a:buFontTx/>
              <a:buNone/>
              <a:defRPr kumimoji="0" sz="1400" kern="1200" baseline="0">
                <a:solidFill>
                  <a:schemeClr val="tx1"/>
                </a:solidFill>
                <a:latin typeface="+mn-lt"/>
                <a:ea typeface="+mn-ea"/>
                <a:cs typeface="+mn-cs"/>
              </a:defRPr>
            </a:lvl9pPr>
          </a:lstStyle>
          <a:p>
            <a:pPr algn="ctr">
              <a:buClr>
                <a:srgbClr val="C96731"/>
              </a:buClr>
              <a:defRPr/>
            </a:pPr>
            <a:r>
              <a:rPr lang="en-US" sz="2800" b="1" dirty="0">
                <a:solidFill>
                  <a:srgbClr val="000000">
                    <a:lumMod val="65000"/>
                    <a:lumOff val="35000"/>
                  </a:srgbClr>
                </a:solidFill>
              </a:rPr>
              <a:t>Feature Extraction</a:t>
            </a:r>
          </a:p>
        </p:txBody>
      </p:sp>
      <p:pic>
        <p:nvPicPr>
          <p:cNvPr id="5" name="Picture 1">
            <a:extLst>
              <a:ext uri="{FF2B5EF4-FFF2-40B4-BE49-F238E27FC236}">
                <a16:creationId xmlns:a16="http://schemas.microsoft.com/office/drawing/2014/main" id="{04D23BAF-DB54-C046-9F10-D252415BD0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1961"/>
            <a:ext cx="1547663" cy="1516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Subtitle 8">
            <a:extLst>
              <a:ext uri="{FF2B5EF4-FFF2-40B4-BE49-F238E27FC236}">
                <a16:creationId xmlns:a16="http://schemas.microsoft.com/office/drawing/2014/main" id="{F2CF7007-1009-4C71-BA71-D677977CF0CE}"/>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3800336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FIRST STEP: SIGNAL CONDITIONING </a:t>
            </a:r>
          </a:p>
        </p:txBody>
      </p:sp>
      <p:sp>
        <p:nvSpPr>
          <p:cNvPr id="3" name="Content Placeholder 2"/>
          <p:cNvSpPr>
            <a:spLocks noGrp="1"/>
          </p:cNvSpPr>
          <p:nvPr>
            <p:ph idx="1"/>
          </p:nvPr>
        </p:nvSpPr>
        <p:spPr>
          <a:xfrm>
            <a:off x="762000" y="990600"/>
            <a:ext cx="10591800" cy="4351338"/>
          </a:xfrm>
        </p:spPr>
        <p:txBody>
          <a:bodyPr>
            <a:noAutofit/>
          </a:bodyPr>
          <a:lstStyle/>
          <a:p>
            <a:pPr algn="just"/>
            <a:r>
              <a:rPr lang="en-US" dirty="0">
                <a:latin typeface="Times New Roman" panose="02020603050405020304" pitchFamily="18" charset="0"/>
                <a:cs typeface="Times New Roman" panose="02020603050405020304" pitchFamily="18" charset="0"/>
              </a:rPr>
              <a:t>The first step of feature extraction is called signal conditioning or preprocessing. </a:t>
            </a:r>
          </a:p>
          <a:p>
            <a:pPr algn="just"/>
            <a:r>
              <a:rPr lang="en-US" dirty="0">
                <a:latin typeface="Times New Roman" panose="02020603050405020304" pitchFamily="18" charset="0"/>
                <a:cs typeface="Times New Roman" panose="02020603050405020304" pitchFamily="18" charset="0"/>
              </a:rPr>
              <a:t>This step enhances the signal by preemptively eliminating known interference (i.e., artifacts) or irrelevant information, and/or by enhancing spatial, spectral, or temporal characteristics of the signal that are particularly relevant to the application. </a:t>
            </a:r>
          </a:p>
          <a:p>
            <a:pPr algn="just"/>
            <a:r>
              <a:rPr lang="en-US" dirty="0">
                <a:latin typeface="Times New Roman" panose="02020603050405020304" pitchFamily="18" charset="0"/>
                <a:cs typeface="Times New Roman" panose="02020603050405020304" pitchFamily="18" charset="0"/>
              </a:rPr>
              <a:t>It is common to have some prior knowledge about the general signal characteristics relevant for a particular application, and this knowledge is used in conditioning. </a:t>
            </a:r>
          </a:p>
        </p:txBody>
      </p:sp>
    </p:spTree>
    <p:extLst>
      <p:ext uri="{BB962C8B-B14F-4D97-AF65-F5344CB8AC3E}">
        <p14:creationId xmlns:p14="http://schemas.microsoft.com/office/powerpoint/2010/main" val="31228301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FIRST STEP: SIGNAL CONDITIONING </a:t>
            </a:r>
          </a:p>
        </p:txBody>
      </p:sp>
      <p:sp>
        <p:nvSpPr>
          <p:cNvPr id="3" name="Content Placeholder 2"/>
          <p:cNvSpPr>
            <a:spLocks noGrp="1"/>
          </p:cNvSpPr>
          <p:nvPr>
            <p:ph idx="1"/>
          </p:nvPr>
        </p:nvSpPr>
        <p:spPr>
          <a:xfrm>
            <a:off x="762000" y="990600"/>
            <a:ext cx="10591800" cy="4351338"/>
          </a:xfrm>
        </p:spPr>
        <p:txBody>
          <a:bodyPr>
            <a:noAutofit/>
          </a:bodyPr>
          <a:lstStyle/>
          <a:p>
            <a:pPr marL="0" indent="0" algn="just">
              <a:buNone/>
            </a:pPr>
            <a:r>
              <a:rPr lang="en-US" dirty="0">
                <a:latin typeface="Times New Roman" panose="02020603050405020304" pitchFamily="18" charset="0"/>
                <a:cs typeface="Times New Roman" panose="02020603050405020304" pitchFamily="18" charset="0"/>
              </a:rPr>
              <a:t>Signal conditioning can include a number of different procedures that can primarily be categorized as: </a:t>
            </a:r>
          </a:p>
          <a:p>
            <a:pPr lvl="1" algn="just"/>
            <a:r>
              <a:rPr lang="en-US" dirty="0">
                <a:latin typeface="Times New Roman" panose="02020603050405020304" pitchFamily="18" charset="0"/>
                <a:cs typeface="Times New Roman" panose="02020603050405020304" pitchFamily="18" charset="0"/>
              </a:rPr>
              <a:t>frequency-range prefiltering </a:t>
            </a:r>
          </a:p>
          <a:p>
            <a:pPr lvl="1" algn="just"/>
            <a:r>
              <a:rPr lang="en-US" dirty="0">
                <a:latin typeface="Times New Roman" panose="02020603050405020304" pitchFamily="18" charset="0"/>
                <a:cs typeface="Times New Roman" panose="02020603050405020304" pitchFamily="18" charset="0"/>
              </a:rPr>
              <a:t>data decimation and normalization </a:t>
            </a:r>
          </a:p>
          <a:p>
            <a:pPr lvl="1"/>
            <a:r>
              <a:rPr lang="en-IN" dirty="0"/>
              <a:t>spatial filtering </a:t>
            </a:r>
          </a:p>
          <a:p>
            <a:pPr lvl="2"/>
            <a:r>
              <a:rPr lang="en-IN" dirty="0"/>
              <a:t>Data independent spatial filtering (</a:t>
            </a:r>
            <a:r>
              <a:rPr lang="en-IN" i="1" dirty="0"/>
              <a:t>common- average reference </a:t>
            </a:r>
            <a:r>
              <a:rPr lang="en-IN" dirty="0"/>
              <a:t>and </a:t>
            </a:r>
            <a:r>
              <a:rPr lang="en-IN" i="1" dirty="0"/>
              <a:t>surface Laplacian spatial filters)</a:t>
            </a:r>
            <a:endParaRPr lang="en-IN" dirty="0"/>
          </a:p>
          <a:p>
            <a:pPr lvl="2"/>
            <a:r>
              <a:rPr lang="en-IN" dirty="0"/>
              <a:t>Data dependent spatial filtering (PCA, ICA and CSP)</a:t>
            </a:r>
          </a:p>
          <a:p>
            <a:pPr lvl="1"/>
            <a:r>
              <a:rPr lang="en-IN" dirty="0"/>
              <a:t>removal of environmental interference and biological artifacts </a:t>
            </a: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8087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
        <p:nvSpPr>
          <p:cNvPr id="3" name="Content Placeholder 2"/>
          <p:cNvSpPr>
            <a:spLocks noGrp="1"/>
          </p:cNvSpPr>
          <p:nvPr>
            <p:ph idx="1"/>
          </p:nvPr>
        </p:nvSpPr>
        <p:spPr>
          <a:xfrm>
            <a:off x="762000" y="990600"/>
            <a:ext cx="10591800" cy="5105400"/>
          </a:xfrm>
        </p:spPr>
        <p:txBody>
          <a:bodyPr>
            <a:noAutofit/>
          </a:bodyPr>
          <a:lstStyle/>
          <a:p>
            <a:pPr algn="just"/>
            <a:r>
              <a:rPr lang="en-IN" sz="2400" b="1" i="1" dirty="0">
                <a:latin typeface="Times New Roman" panose="02020603050405020304" pitchFamily="18" charset="0"/>
                <a:cs typeface="Times New Roman" panose="02020603050405020304" pitchFamily="18" charset="0"/>
              </a:rPr>
              <a:t>BLOCK PROCESSING </a:t>
            </a:r>
          </a:p>
          <a:p>
            <a:pPr lvl="1" algn="just"/>
            <a:r>
              <a:rPr lang="en-IN" dirty="0">
                <a:latin typeface="Times New Roman" panose="02020603050405020304" pitchFamily="18" charset="0"/>
                <a:cs typeface="Times New Roman" panose="02020603050405020304" pitchFamily="18" charset="0"/>
              </a:rPr>
              <a:t>For most BCI applications, it is highly desirable for the processing to occur in real time. Prior to feature extraction, the incoming signal samples are commonly segmented into consecutive, possibly overlapping, sample blocks.</a:t>
            </a:r>
          </a:p>
          <a:p>
            <a:pPr lvl="1" algn="just"/>
            <a:r>
              <a:rPr lang="en-IN" dirty="0">
                <a:latin typeface="Times New Roman" panose="02020603050405020304" pitchFamily="18" charset="0"/>
                <a:cs typeface="Times New Roman" panose="02020603050405020304" pitchFamily="18" charset="0"/>
              </a:rPr>
              <a:t>A feature vector is created from the signal samples within each individual sample block. The feature vectors from the successive sample blocks are then fed to the translation algorithm, which produces a device command or user feedback corresponding to each sample block or corresponding to sets of consecutive sample blocks. </a:t>
            </a:r>
          </a:p>
          <a:p>
            <a:pPr lvl="1" algn="just"/>
            <a:r>
              <a:rPr lang="en-IN" dirty="0">
                <a:latin typeface="Times New Roman" panose="02020603050405020304" pitchFamily="18" charset="0"/>
                <a:cs typeface="Times New Roman" panose="02020603050405020304" pitchFamily="18" charset="0"/>
              </a:rPr>
              <a:t>For efficient online implementation, the length and overlap of these sample blocks should fit the relevant temporal dynamics of the signal, the feature-extraction method, the nature of the application, and the concurrent user feedback, as well as the available processing power. </a:t>
            </a:r>
          </a:p>
          <a:p>
            <a:pPr lvl="2" algn="just"/>
            <a:r>
              <a:rPr lang="en-IN" sz="1600" dirty="0">
                <a:latin typeface="Times New Roman" panose="02020603050405020304" pitchFamily="18" charset="0"/>
                <a:cs typeface="Times New Roman" panose="02020603050405020304" pitchFamily="18" charset="0"/>
              </a:rPr>
              <a:t>E.g., BCI cursor control</a:t>
            </a:r>
          </a:p>
          <a:p>
            <a:pPr lvl="2" algn="just"/>
            <a:r>
              <a:rPr lang="en-IN" sz="1600" dirty="0">
                <a:latin typeface="Times New Roman" panose="02020603050405020304" pitchFamily="18" charset="0"/>
                <a:cs typeface="Times New Roman" panose="02020603050405020304" pitchFamily="18" charset="0"/>
              </a:rPr>
              <a:t>P300 response</a:t>
            </a:r>
          </a:p>
          <a:p>
            <a:pPr lvl="2" algn="just"/>
            <a:endParaRPr lang="en-IN" dirty="0">
              <a:latin typeface="Times New Roman" panose="02020603050405020304" pitchFamily="18" charset="0"/>
              <a:cs typeface="Times New Roman" panose="02020603050405020304" pitchFamily="18" charset="0"/>
            </a:endParaRPr>
          </a:p>
          <a:p>
            <a:pPr lvl="1" algn="just"/>
            <a:endParaRPr lang="en-IN" dirty="0">
              <a:latin typeface="Times New Roman" panose="02020603050405020304" pitchFamily="18" charset="0"/>
              <a:cs typeface="Times New Roman" panose="02020603050405020304" pitchFamily="18" charset="0"/>
            </a:endParaRPr>
          </a:p>
          <a:p>
            <a:pPr lvl="1" algn="just"/>
            <a:endParaRPr lang="en-IN" dirty="0">
              <a:latin typeface="Times New Roman" panose="02020603050405020304" pitchFamily="18" charset="0"/>
              <a:cs typeface="Times New Roman" panose="02020603050405020304" pitchFamily="18" charset="0"/>
            </a:endParaRPr>
          </a:p>
          <a:p>
            <a:pPr lvl="1" algn="just"/>
            <a:endParaRPr lang="en-IN" dirty="0">
              <a:latin typeface="Times New Roman" panose="02020603050405020304" pitchFamily="18" charset="0"/>
              <a:cs typeface="Times New Roman" panose="02020603050405020304" pitchFamily="18" charset="0"/>
            </a:endParaRPr>
          </a:p>
          <a:p>
            <a:pPr lvl="1"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8556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
        <p:nvSpPr>
          <p:cNvPr id="3" name="Content Placeholder 2"/>
          <p:cNvSpPr>
            <a:spLocks noGrp="1"/>
          </p:cNvSpPr>
          <p:nvPr>
            <p:ph idx="1"/>
          </p:nvPr>
        </p:nvSpPr>
        <p:spPr>
          <a:xfrm>
            <a:off x="762000" y="990600"/>
            <a:ext cx="10591800" cy="5105400"/>
          </a:xfrm>
        </p:spPr>
        <p:txBody>
          <a:bodyPr>
            <a:noAutofit/>
          </a:bodyPr>
          <a:lstStyle/>
          <a:p>
            <a:pPr algn="just"/>
            <a:r>
              <a:rPr lang="en-IN" sz="2400" b="1" i="1" dirty="0">
                <a:latin typeface="Times New Roman" panose="02020603050405020304" pitchFamily="18" charset="0"/>
                <a:cs typeface="Times New Roman" panose="02020603050405020304" pitchFamily="18" charset="0"/>
              </a:rPr>
              <a:t>TIME (TEMPORAL) FEATURES </a:t>
            </a:r>
          </a:p>
          <a:p>
            <a:pPr marL="457200" indent="-457200" algn="just">
              <a:buFont typeface="+mj-lt"/>
              <a:buAutoNum type="arabicPeriod"/>
            </a:pPr>
            <a:r>
              <a:rPr lang="en-IN" dirty="0"/>
              <a:t>Peak-Picking and Integration </a:t>
            </a:r>
            <a:endParaRPr lang="en-IN" sz="2400" dirty="0"/>
          </a:p>
          <a:p>
            <a:pPr lvl="1" algn="just"/>
            <a:r>
              <a:rPr lang="en-IN" dirty="0"/>
              <a:t>Peak-picking simply determines the minimum or maximum value of the signal samples in a specific time block (usually defined relative to a specific preceding stimulus) and uses that value (and possibly its time of occurrence) as the feature(s) for that time block. </a:t>
            </a:r>
          </a:p>
          <a:p>
            <a:pPr lvl="1" algn="just"/>
            <a:r>
              <a:rPr lang="en-IN" dirty="0"/>
              <a:t>The signal can be averaged or integrated over all or part of the time block to yield the feature(s) for the block. Some form of averaging or integration is typically preferable to simple peak-picking, especially when the responses to the stimulus are known to vary in latency and/or when unrelated higher-frequency activity is superimposed on the relevant feature </a:t>
            </a:r>
            <a:endParaRPr lang="en-IN" sz="2000" dirty="0"/>
          </a:p>
          <a:p>
            <a:pPr lvl="1" algn="just"/>
            <a:endParaRPr lang="en-IN" sz="2000" dirty="0"/>
          </a:p>
          <a:p>
            <a:pPr lvl="1" algn="just"/>
            <a:endParaRPr lang="en-IN" sz="2000" b="1" i="1"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5029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
        <p:nvSpPr>
          <p:cNvPr id="3" name="Content Placeholder 2"/>
          <p:cNvSpPr>
            <a:spLocks noGrp="1"/>
          </p:cNvSpPr>
          <p:nvPr>
            <p:ph idx="1"/>
          </p:nvPr>
        </p:nvSpPr>
        <p:spPr>
          <a:xfrm>
            <a:off x="762000" y="990600"/>
            <a:ext cx="10591800" cy="5105400"/>
          </a:xfrm>
        </p:spPr>
        <p:txBody>
          <a:bodyPr>
            <a:noAutofit/>
          </a:bodyPr>
          <a:lstStyle/>
          <a:p>
            <a:pPr algn="just"/>
            <a:r>
              <a:rPr lang="en-IN" sz="2400" b="1" i="1" dirty="0">
                <a:latin typeface="Times New Roman" panose="02020603050405020304" pitchFamily="18" charset="0"/>
                <a:cs typeface="Times New Roman" panose="02020603050405020304" pitchFamily="18" charset="0"/>
              </a:rPr>
              <a:t>TIME (TEMPORAL) FEATURES </a:t>
            </a:r>
          </a:p>
          <a:p>
            <a:pPr marL="514350" indent="-514350" algn="just">
              <a:buFont typeface="+mj-lt"/>
              <a:buAutoNum type="arabicPeriod" startAt="2"/>
            </a:pPr>
            <a:r>
              <a:rPr lang="en-IN" dirty="0"/>
              <a:t>Correlation and Template-Matching </a:t>
            </a:r>
            <a:endParaRPr lang="en-IN" sz="2400" dirty="0"/>
          </a:p>
          <a:p>
            <a:pPr lvl="1"/>
            <a:r>
              <a:rPr lang="en-IN" dirty="0"/>
              <a:t>The similarity of a response to a predefined template might also be used as a feature. </a:t>
            </a:r>
          </a:p>
          <a:p>
            <a:pPr lvl="1" algn="just"/>
            <a:endParaRPr lang="en-IN" sz="2000" b="1" i="1"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013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800600" y="1001334"/>
            <a:ext cx="1948610" cy="369332"/>
          </a:xfrm>
          <a:prstGeom prst="rect">
            <a:avLst/>
          </a:prstGeom>
        </p:spPr>
        <p:txBody>
          <a:bodyPr wrap="none">
            <a:spAutoFit/>
          </a:bodyPr>
          <a:lstStyle/>
          <a:p>
            <a:r>
              <a:rPr lang="en-IN" b="1" dirty="0"/>
              <a:t>Statistical features</a:t>
            </a:r>
            <a:endParaRPr lang="en-IN" dirty="0"/>
          </a:p>
        </p:txBody>
      </p:sp>
      <p:graphicFrame>
        <p:nvGraphicFramePr>
          <p:cNvPr id="8" name="Table 7"/>
          <p:cNvGraphicFramePr>
            <a:graphicFrameLocks noGrp="1"/>
          </p:cNvGraphicFramePr>
          <p:nvPr>
            <p:extLst>
              <p:ext uri="{D42A27DB-BD31-4B8C-83A1-F6EECF244321}">
                <p14:modId xmlns:p14="http://schemas.microsoft.com/office/powerpoint/2010/main" val="1899556667"/>
              </p:ext>
            </p:extLst>
          </p:nvPr>
        </p:nvGraphicFramePr>
        <p:xfrm>
          <a:off x="2743200" y="1479550"/>
          <a:ext cx="6840760" cy="462024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1</a:t>
                      </a:r>
                    </a:p>
                  </a:txBody>
                  <a:tcPr/>
                </a:tc>
                <a:tc>
                  <a:txBody>
                    <a:bodyPr/>
                    <a:lstStyle/>
                    <a:p>
                      <a:pPr algn="ctr"/>
                      <a:r>
                        <a:rPr kumimoji="0" lang="en-IN" sz="1800" b="0" i="0" u="none" strike="noStrike" kern="1200" baseline="0" dirty="0">
                          <a:solidFill>
                            <a:schemeClr val="dk1"/>
                          </a:solidFill>
                          <a:latin typeface="+mn-lt"/>
                          <a:ea typeface="+mn-ea"/>
                          <a:cs typeface="+mn-cs"/>
                        </a:rPr>
                        <a:t>MEAN</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a:t>
                      </a:r>
                      <a:endParaRPr lang="en-IN" dirty="0"/>
                    </a:p>
                  </a:txBody>
                  <a:tcPr/>
                </a:tc>
                <a:extLst>
                  <a:ext uri="{0D108BD9-81ED-4DB2-BD59-A6C34878D82A}">
                    <a16:rowId xmlns:a16="http://schemas.microsoft.com/office/drawing/2014/main" val="10001"/>
                  </a:ext>
                </a:extLst>
              </a:tr>
              <a:tr h="540000">
                <a:tc>
                  <a:txBody>
                    <a:bodyPr/>
                    <a:lstStyle/>
                    <a:p>
                      <a:pPr algn="ctr"/>
                      <a:r>
                        <a:rPr lang="en-IN" dirty="0"/>
                        <a:t>2</a:t>
                      </a:r>
                    </a:p>
                  </a:txBody>
                  <a:tcPr/>
                </a:tc>
                <a:tc>
                  <a:txBody>
                    <a:bodyPr/>
                    <a:lstStyle/>
                    <a:p>
                      <a:pPr algn="ctr"/>
                      <a:r>
                        <a:rPr lang="en-IN" dirty="0"/>
                        <a:t>STD</a:t>
                      </a:r>
                    </a:p>
                  </a:txBody>
                  <a:tcPr/>
                </a:tc>
                <a:tc>
                  <a:txBody>
                    <a:bodyPr/>
                    <a:lstStyle/>
                    <a:p>
                      <a:r>
                        <a:rPr kumimoji="0" lang="en-IN" sz="1800" b="0" i="0" u="none" strike="noStrike" kern="1200" baseline="0" dirty="0">
                          <a:solidFill>
                            <a:schemeClr val="dk1"/>
                          </a:solidFill>
                          <a:latin typeface="+mn-lt"/>
                          <a:ea typeface="+mn-ea"/>
                          <a:cs typeface="+mn-cs"/>
                        </a:rPr>
                        <a:t>Standard deviation</a:t>
                      </a:r>
                      <a:endParaRPr lang="en-IN" dirty="0"/>
                    </a:p>
                  </a:txBody>
                  <a:tcPr/>
                </a:tc>
                <a:extLst>
                  <a:ext uri="{0D108BD9-81ED-4DB2-BD59-A6C34878D82A}">
                    <a16:rowId xmlns:a16="http://schemas.microsoft.com/office/drawing/2014/main" val="10002"/>
                  </a:ext>
                </a:extLst>
              </a:tr>
              <a:tr h="540000">
                <a:tc>
                  <a:txBody>
                    <a:bodyPr/>
                    <a:lstStyle/>
                    <a:p>
                      <a:pPr algn="ctr"/>
                      <a:r>
                        <a:rPr lang="en-IN" dirty="0"/>
                        <a:t>3</a:t>
                      </a:r>
                    </a:p>
                  </a:txBody>
                  <a:tcPr/>
                </a:tc>
                <a:tc>
                  <a:txBody>
                    <a:bodyPr/>
                    <a:lstStyle/>
                    <a:p>
                      <a:pPr algn="ctr"/>
                      <a:r>
                        <a:rPr lang="en-IN" dirty="0"/>
                        <a:t>MAX VALUE</a:t>
                      </a:r>
                    </a:p>
                  </a:txBody>
                  <a:tcPr/>
                </a:tc>
                <a:tc>
                  <a:txBody>
                    <a:bodyPr/>
                    <a:lstStyle/>
                    <a:p>
                      <a:r>
                        <a:rPr kumimoji="0" lang="en-IN" sz="1800" b="0" i="0" u="none" strike="noStrike" kern="1200" baseline="0" dirty="0">
                          <a:solidFill>
                            <a:schemeClr val="dk1"/>
                          </a:solidFill>
                          <a:latin typeface="+mn-lt"/>
                          <a:ea typeface="+mn-ea"/>
                          <a:cs typeface="+mn-cs"/>
                        </a:rPr>
                        <a:t>Maximum positive amplitudes</a:t>
                      </a:r>
                      <a:endParaRPr lang="en-IN" dirty="0"/>
                    </a:p>
                  </a:txBody>
                  <a:tcPr/>
                </a:tc>
                <a:extLst>
                  <a:ext uri="{0D108BD9-81ED-4DB2-BD59-A6C34878D82A}">
                    <a16:rowId xmlns:a16="http://schemas.microsoft.com/office/drawing/2014/main" val="10003"/>
                  </a:ext>
                </a:extLst>
              </a:tr>
              <a:tr h="540000">
                <a:tc>
                  <a:txBody>
                    <a:bodyPr/>
                    <a:lstStyle/>
                    <a:p>
                      <a:pPr algn="ctr"/>
                      <a:r>
                        <a:rPr lang="en-IN" dirty="0"/>
                        <a:t>4</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baseline="0" dirty="0"/>
                        <a:t>MIN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negative amplitudes</a:t>
                      </a:r>
                      <a:endParaRPr lang="en-IN" dirty="0"/>
                    </a:p>
                  </a:txBody>
                  <a:tcPr/>
                </a:tc>
                <a:extLst>
                  <a:ext uri="{0D108BD9-81ED-4DB2-BD59-A6C34878D82A}">
                    <a16:rowId xmlns:a16="http://schemas.microsoft.com/office/drawing/2014/main" val="10004"/>
                  </a:ext>
                </a:extLst>
              </a:tr>
              <a:tr h="540000">
                <a:tc>
                  <a:txBody>
                    <a:bodyPr/>
                    <a:lstStyle/>
                    <a:p>
                      <a:pPr algn="ctr"/>
                      <a:r>
                        <a:rPr lang="en-IN" dirty="0"/>
                        <a:t>5</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SKEWNESS</a:t>
                      </a:r>
                    </a:p>
                    <a:p>
                      <a:pPr marL="0" marR="0" indent="0" algn="ctr" defTabSz="914400" rtl="0" eaLnBrk="1" fontAlgn="auto" latinLnBrk="0" hangingPunct="1">
                        <a:lnSpc>
                          <a:spcPct val="100000"/>
                        </a:lnSpc>
                        <a:spcBef>
                          <a:spcPts val="0"/>
                        </a:spcBef>
                        <a:spcAft>
                          <a:spcPts val="0"/>
                        </a:spcAft>
                        <a:buClrTx/>
                        <a:buSzTx/>
                        <a:buFontTx/>
                        <a:buNone/>
                        <a:tabLst/>
                        <a:defRPr/>
                      </a:pPr>
                      <a:endParaRPr lang="en-IN" dirty="0"/>
                    </a:p>
                  </a:txBody>
                  <a:tcPr/>
                </a:tc>
                <a:tc>
                  <a:txBody>
                    <a:bodyPr/>
                    <a:lstStyle/>
                    <a:p>
                      <a:r>
                        <a:rPr kumimoji="0" lang="en-IN" sz="1800" b="0" i="0" u="none" strike="noStrike" kern="1200" baseline="0" dirty="0">
                          <a:solidFill>
                            <a:schemeClr val="dk1"/>
                          </a:solidFill>
                          <a:latin typeface="+mn-lt"/>
                          <a:ea typeface="+mn-ea"/>
                          <a:cs typeface="+mn-cs"/>
                        </a:rPr>
                        <a:t>a measure of asymmetry of the distribution</a:t>
                      </a:r>
                      <a:endParaRPr lang="en-IN" dirty="0"/>
                    </a:p>
                  </a:txBody>
                  <a:tcPr/>
                </a:tc>
                <a:extLst>
                  <a:ext uri="{0D108BD9-81ED-4DB2-BD59-A6C34878D82A}">
                    <a16:rowId xmlns:a16="http://schemas.microsoft.com/office/drawing/2014/main" val="10005"/>
                  </a:ext>
                </a:extLst>
              </a:tr>
              <a:tr h="540000">
                <a:tc>
                  <a:txBody>
                    <a:bodyPr/>
                    <a:lstStyle/>
                    <a:p>
                      <a:pPr algn="ctr"/>
                      <a:r>
                        <a:rPr lang="en-IN" dirty="0"/>
                        <a:t>6</a:t>
                      </a:r>
                    </a:p>
                  </a:txBody>
                  <a:tcPr/>
                </a:tc>
                <a:tc>
                  <a:txBody>
                    <a:bodyPr/>
                    <a:lstStyle/>
                    <a:p>
                      <a:pPr algn="ctr"/>
                      <a:r>
                        <a:rPr lang="en-IN" dirty="0"/>
                        <a:t>KURTOSIS</a:t>
                      </a:r>
                    </a:p>
                  </a:txBody>
                  <a:tcPr/>
                </a:tc>
                <a:tc>
                  <a:txBody>
                    <a:bodyPr/>
                    <a:lstStyle/>
                    <a:p>
                      <a:r>
                        <a:rPr kumimoji="0" lang="en-IN" sz="1800" b="0" i="0" u="none" strike="noStrike" kern="1200" baseline="0" dirty="0">
                          <a:solidFill>
                            <a:schemeClr val="dk1"/>
                          </a:solidFill>
                          <a:latin typeface="+mn-lt"/>
                          <a:ea typeface="+mn-ea"/>
                          <a:cs typeface="+mn-cs"/>
                        </a:rPr>
                        <a:t>a measure of flatness of the distribution</a:t>
                      </a:r>
                      <a:endParaRPr lang="en-IN" dirty="0"/>
                    </a:p>
                  </a:txBody>
                  <a:tcPr/>
                </a:tc>
                <a:extLst>
                  <a:ext uri="{0D108BD9-81ED-4DB2-BD59-A6C34878D82A}">
                    <a16:rowId xmlns:a16="http://schemas.microsoft.com/office/drawing/2014/main" val="10006"/>
                  </a:ext>
                </a:extLst>
              </a:tr>
              <a:tr h="540000">
                <a:tc>
                  <a:txBody>
                    <a:bodyPr/>
                    <a:lstStyle/>
                    <a:p>
                      <a:pPr algn="ctr"/>
                      <a:r>
                        <a:rPr lang="en-IN" dirty="0"/>
                        <a:t>7</a:t>
                      </a:r>
                    </a:p>
                  </a:txBody>
                  <a:tcPr/>
                </a:tc>
                <a:tc>
                  <a:txBody>
                    <a:bodyPr/>
                    <a:lstStyle/>
                    <a:p>
                      <a:pPr algn="ctr"/>
                      <a:r>
                        <a:rPr lang="en-IN" dirty="0"/>
                        <a:t>MEDIAN</a:t>
                      </a:r>
                    </a:p>
                  </a:txBody>
                  <a:tcPr/>
                </a:tc>
                <a:tc>
                  <a:txBody>
                    <a:bodyPr/>
                    <a:lstStyle/>
                    <a:p>
                      <a:r>
                        <a:rPr kumimoji="0" lang="en-IN" sz="1800" b="0" i="0" u="none" strike="noStrike" kern="1200" baseline="0" dirty="0">
                          <a:solidFill>
                            <a:schemeClr val="dk1"/>
                          </a:solidFill>
                          <a:latin typeface="+mn-lt"/>
                          <a:ea typeface="+mn-ea"/>
                          <a:cs typeface="+mn-cs"/>
                        </a:rPr>
                        <a:t>the middle value of a set of ordered data</a:t>
                      </a:r>
                      <a:endParaRPr lang="en-IN" dirty="0"/>
                    </a:p>
                  </a:txBody>
                  <a:tcPr/>
                </a:tc>
                <a:extLst>
                  <a:ext uri="{0D108BD9-81ED-4DB2-BD59-A6C34878D82A}">
                    <a16:rowId xmlns:a16="http://schemas.microsoft.com/office/drawing/2014/main" val="10007"/>
                  </a:ext>
                </a:extLst>
              </a:tr>
            </a:tbl>
          </a:graphicData>
        </a:graphic>
      </p:graphicFrame>
      <p:sp>
        <p:nvSpPr>
          <p:cNvPr id="7" name="Title 1">
            <a:extLst>
              <a:ext uri="{FF2B5EF4-FFF2-40B4-BE49-F238E27FC236}">
                <a16:creationId xmlns:a16="http://schemas.microsoft.com/office/drawing/2014/main" id="{BDC5F6F2-8A67-8E40-8788-E1F92BFEEC3B}"/>
              </a:ext>
            </a:extLst>
          </p:cNvPr>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Tree>
    <p:extLst>
      <p:ext uri="{BB962C8B-B14F-4D97-AF65-F5344CB8AC3E}">
        <p14:creationId xmlns:p14="http://schemas.microsoft.com/office/powerpoint/2010/main" val="6020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962400" y="914400"/>
            <a:ext cx="3556936" cy="369332"/>
          </a:xfrm>
          <a:prstGeom prst="rect">
            <a:avLst/>
          </a:prstGeom>
        </p:spPr>
        <p:txBody>
          <a:bodyPr wrap="none">
            <a:spAutoFit/>
          </a:bodyPr>
          <a:lstStyle/>
          <a:p>
            <a:r>
              <a:rPr lang="en-IN" b="1" dirty="0"/>
              <a:t>Interval or period analysis features</a:t>
            </a:r>
            <a:r>
              <a:rPr lang="en-IN" dirty="0"/>
              <a:t>.</a:t>
            </a:r>
          </a:p>
        </p:txBody>
      </p:sp>
      <p:graphicFrame>
        <p:nvGraphicFramePr>
          <p:cNvPr id="6" name="Table 5"/>
          <p:cNvGraphicFramePr>
            <a:graphicFrameLocks noGrp="1"/>
          </p:cNvGraphicFramePr>
          <p:nvPr>
            <p:extLst>
              <p:ext uri="{D42A27DB-BD31-4B8C-83A1-F6EECF244321}">
                <p14:modId xmlns:p14="http://schemas.microsoft.com/office/powerpoint/2010/main" val="2217579606"/>
              </p:ext>
            </p:extLst>
          </p:nvPr>
        </p:nvGraphicFramePr>
        <p:xfrm>
          <a:off x="1447800" y="1422333"/>
          <a:ext cx="9057456" cy="4937760"/>
        </p:xfrm>
        <a:graphic>
          <a:graphicData uri="http://schemas.openxmlformats.org/drawingml/2006/table">
            <a:tbl>
              <a:tblPr firstRow="1" bandRow="1">
                <a:tableStyleId>{5C22544A-7EE6-4342-B048-85BDC9FD1C3A}</a:tableStyleId>
              </a:tblPr>
              <a:tblGrid>
                <a:gridCol w="1051312">
                  <a:extLst>
                    <a:ext uri="{9D8B030D-6E8A-4147-A177-3AD203B41FA5}">
                      <a16:colId xmlns:a16="http://schemas.microsoft.com/office/drawing/2014/main" val="20000"/>
                    </a:ext>
                  </a:extLst>
                </a:gridCol>
                <a:gridCol w="2911325">
                  <a:extLst>
                    <a:ext uri="{9D8B030D-6E8A-4147-A177-3AD203B41FA5}">
                      <a16:colId xmlns:a16="http://schemas.microsoft.com/office/drawing/2014/main" val="20001"/>
                    </a:ext>
                  </a:extLst>
                </a:gridCol>
                <a:gridCol w="5094819">
                  <a:extLst>
                    <a:ext uri="{9D8B030D-6E8A-4147-A177-3AD203B41FA5}">
                      <a16:colId xmlns:a16="http://schemas.microsoft.com/office/drawing/2014/main" val="20002"/>
                    </a:ext>
                  </a:extLst>
                </a:gridCol>
              </a:tblGrid>
              <a:tr h="36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360000">
                <a:tc>
                  <a:txBody>
                    <a:bodyPr/>
                    <a:lstStyle/>
                    <a:p>
                      <a:pPr marL="0" indent="0" algn="ctr">
                        <a:buFontTx/>
                        <a:buNone/>
                      </a:pPr>
                      <a:r>
                        <a:rPr lang="en-IN" dirty="0"/>
                        <a:t>8</a:t>
                      </a:r>
                    </a:p>
                  </a:txBody>
                  <a:tcPr/>
                </a:tc>
                <a:tc>
                  <a:txBody>
                    <a:bodyPr/>
                    <a:lstStyle/>
                    <a:p>
                      <a:pPr algn="ctr"/>
                      <a:r>
                        <a:rPr kumimoji="0" lang="en-IN" sz="1800" b="0" i="0" u="none" strike="noStrike" kern="1200" baseline="0" dirty="0">
                          <a:solidFill>
                            <a:schemeClr val="dk1"/>
                          </a:solidFill>
                          <a:latin typeface="+mn-lt"/>
                          <a:ea typeface="+mn-ea"/>
                          <a:cs typeface="+mn-cs"/>
                        </a:rPr>
                        <a:t>LINE LENGTH</a:t>
                      </a:r>
                      <a:endParaRPr lang="en-IN" dirty="0"/>
                    </a:p>
                  </a:txBody>
                  <a:tcPr/>
                </a:tc>
                <a:tc>
                  <a:txBody>
                    <a:bodyPr/>
                    <a:lstStyle/>
                    <a:p>
                      <a:r>
                        <a:rPr kumimoji="0" lang="en-IN" sz="1800" b="0" i="0" u="none" strike="noStrike" kern="1200" baseline="0" dirty="0">
                          <a:solidFill>
                            <a:schemeClr val="dk1"/>
                          </a:solidFill>
                          <a:latin typeface="+mn-lt"/>
                          <a:ea typeface="+mn-ea"/>
                          <a:cs typeface="+mn-cs"/>
                        </a:rPr>
                        <a:t>Line length</a:t>
                      </a:r>
                      <a:endParaRPr lang="en-IN" dirty="0"/>
                    </a:p>
                  </a:txBody>
                  <a:tcPr/>
                </a:tc>
                <a:extLst>
                  <a:ext uri="{0D108BD9-81ED-4DB2-BD59-A6C34878D82A}">
                    <a16:rowId xmlns:a16="http://schemas.microsoft.com/office/drawing/2014/main" val="10001"/>
                  </a:ext>
                </a:extLst>
              </a:tr>
              <a:tr h="360000">
                <a:tc>
                  <a:txBody>
                    <a:bodyPr/>
                    <a:lstStyle/>
                    <a:p>
                      <a:pPr marL="0" indent="0" algn="ctr">
                        <a:buFontTx/>
                        <a:buNone/>
                      </a:pPr>
                      <a:r>
                        <a:rPr lang="en-IN" dirty="0"/>
                        <a:t>9</a:t>
                      </a:r>
                    </a:p>
                  </a:txBody>
                  <a:tcPr/>
                </a:tc>
                <a:tc>
                  <a:txBody>
                    <a:bodyPr/>
                    <a:lstStyle/>
                    <a:p>
                      <a:pPr algn="ctr"/>
                      <a:r>
                        <a:rPr kumimoji="0" lang="en-IN" sz="1800" b="0" i="0" u="none" strike="noStrike" kern="1200" baseline="0" dirty="0">
                          <a:solidFill>
                            <a:schemeClr val="dk1"/>
                          </a:solidFill>
                          <a:latin typeface="+mn-lt"/>
                          <a:ea typeface="+mn-ea"/>
                          <a:cs typeface="+mn-cs"/>
                        </a:rPr>
                        <a:t>MEAN VV AMPL</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of vertex-to-vertex amplitudes</a:t>
                      </a:r>
                      <a:endParaRPr lang="en-IN" dirty="0"/>
                    </a:p>
                  </a:txBody>
                  <a:tcPr/>
                </a:tc>
                <a:extLst>
                  <a:ext uri="{0D108BD9-81ED-4DB2-BD59-A6C34878D82A}">
                    <a16:rowId xmlns:a16="http://schemas.microsoft.com/office/drawing/2014/main" val="10002"/>
                  </a:ext>
                </a:extLst>
              </a:tr>
              <a:tr h="360000">
                <a:tc>
                  <a:txBody>
                    <a:bodyPr/>
                    <a:lstStyle/>
                    <a:p>
                      <a:pPr marL="0" indent="0" algn="ctr">
                        <a:buFontTx/>
                        <a:buNone/>
                      </a:pPr>
                      <a:r>
                        <a:rPr lang="en-IN" dirty="0"/>
                        <a:t>10</a:t>
                      </a:r>
                    </a:p>
                  </a:txBody>
                  <a:tcPr/>
                </a:tc>
                <a:tc>
                  <a:txBody>
                    <a:bodyPr/>
                    <a:lstStyle/>
                    <a:p>
                      <a:pPr algn="ctr"/>
                      <a:r>
                        <a:rPr kumimoji="0" lang="en-IN" sz="1800" b="0" i="0" u="none" strike="noStrike" kern="1200" baseline="0" dirty="0">
                          <a:solidFill>
                            <a:schemeClr val="dk1"/>
                          </a:solidFill>
                          <a:latin typeface="+mn-lt"/>
                          <a:ea typeface="+mn-ea"/>
                          <a:cs typeface="+mn-cs"/>
                        </a:rPr>
                        <a:t>VAR VV AMPL</a:t>
                      </a:r>
                      <a:endParaRPr lang="en-IN" dirty="0"/>
                    </a:p>
                  </a:txBody>
                  <a:tcPr/>
                </a:tc>
                <a:tc>
                  <a:txBody>
                    <a:bodyPr/>
                    <a:lstStyle/>
                    <a:p>
                      <a:r>
                        <a:rPr kumimoji="0" lang="en-IN" sz="1800" b="0" i="0" u="none" strike="noStrike" kern="1200" baseline="0" dirty="0">
                          <a:solidFill>
                            <a:schemeClr val="dk1"/>
                          </a:solidFill>
                          <a:latin typeface="+mn-lt"/>
                          <a:ea typeface="+mn-ea"/>
                          <a:cs typeface="+mn-cs"/>
                        </a:rPr>
                        <a:t>Variance of vertex-to-vertex amplitudes</a:t>
                      </a:r>
                      <a:endParaRPr lang="en-IN" dirty="0"/>
                    </a:p>
                  </a:txBody>
                  <a:tcPr/>
                </a:tc>
                <a:extLst>
                  <a:ext uri="{0D108BD9-81ED-4DB2-BD59-A6C34878D82A}">
                    <a16:rowId xmlns:a16="http://schemas.microsoft.com/office/drawing/2014/main" val="10003"/>
                  </a:ext>
                </a:extLst>
              </a:tr>
              <a:tr h="360000">
                <a:tc>
                  <a:txBody>
                    <a:bodyPr/>
                    <a:lstStyle/>
                    <a:p>
                      <a:pPr marL="0" indent="0" algn="ctr">
                        <a:buFontTx/>
                        <a:buNone/>
                      </a:pPr>
                      <a:r>
                        <a:rPr lang="en-IN" dirty="0"/>
                        <a:t>11</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MEAN VV TIME</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of vertex-to-vertex times</a:t>
                      </a:r>
                      <a:endParaRPr lang="en-IN" dirty="0"/>
                    </a:p>
                  </a:txBody>
                  <a:tcPr/>
                </a:tc>
                <a:extLst>
                  <a:ext uri="{0D108BD9-81ED-4DB2-BD59-A6C34878D82A}">
                    <a16:rowId xmlns:a16="http://schemas.microsoft.com/office/drawing/2014/main" val="10004"/>
                  </a:ext>
                </a:extLst>
              </a:tr>
              <a:tr h="360000">
                <a:tc>
                  <a:txBody>
                    <a:bodyPr/>
                    <a:lstStyle/>
                    <a:p>
                      <a:pPr marL="0" indent="0" algn="ctr">
                        <a:buFontTx/>
                        <a:buNone/>
                      </a:pPr>
                      <a:r>
                        <a:rPr lang="en-IN" dirty="0"/>
                        <a:t>12</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VAR VV TIME</a:t>
                      </a:r>
                      <a:endParaRPr lang="en-IN" dirty="0"/>
                    </a:p>
                  </a:txBody>
                  <a:tcPr/>
                </a:tc>
                <a:tc>
                  <a:txBody>
                    <a:bodyPr/>
                    <a:lstStyle/>
                    <a:p>
                      <a:r>
                        <a:rPr kumimoji="0" lang="en-IN" sz="1800" b="0" i="0" u="none" strike="noStrike" kern="1200" baseline="0" dirty="0">
                          <a:solidFill>
                            <a:schemeClr val="dk1"/>
                          </a:solidFill>
                          <a:latin typeface="+mn-lt"/>
                          <a:ea typeface="+mn-ea"/>
                          <a:cs typeface="+mn-cs"/>
                        </a:rPr>
                        <a:t>Variance of vertex-to-vertex times</a:t>
                      </a:r>
                      <a:endParaRPr lang="en-IN" dirty="0"/>
                    </a:p>
                  </a:txBody>
                  <a:tcPr/>
                </a:tc>
                <a:extLst>
                  <a:ext uri="{0D108BD9-81ED-4DB2-BD59-A6C34878D82A}">
                    <a16:rowId xmlns:a16="http://schemas.microsoft.com/office/drawing/2014/main" val="10005"/>
                  </a:ext>
                </a:extLst>
              </a:tr>
              <a:tr h="360000">
                <a:tc>
                  <a:txBody>
                    <a:bodyPr/>
                    <a:lstStyle/>
                    <a:p>
                      <a:pPr marL="0" indent="0" algn="ctr">
                        <a:buFontTx/>
                        <a:buNone/>
                      </a:pPr>
                      <a:r>
                        <a:rPr lang="en-IN" dirty="0"/>
                        <a:t>13</a:t>
                      </a:r>
                    </a:p>
                  </a:txBody>
                  <a:tcPr/>
                </a:tc>
                <a:tc>
                  <a:txBody>
                    <a:bodyPr/>
                    <a:lstStyle/>
                    <a:p>
                      <a:pPr algn="ctr"/>
                      <a:r>
                        <a:rPr kumimoji="0" lang="en-IN" sz="1800" b="0" i="0" u="none" strike="noStrike" kern="1200" baseline="0" dirty="0">
                          <a:solidFill>
                            <a:schemeClr val="dk1"/>
                          </a:solidFill>
                          <a:latin typeface="+mn-lt"/>
                          <a:ea typeface="+mn-ea"/>
                          <a:cs typeface="+mn-cs"/>
                        </a:rPr>
                        <a:t>MEAN VV SLOPE</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of vertex-to-vertex slope</a:t>
                      </a:r>
                      <a:endParaRPr lang="en-IN" dirty="0"/>
                    </a:p>
                  </a:txBody>
                  <a:tcPr/>
                </a:tc>
                <a:extLst>
                  <a:ext uri="{0D108BD9-81ED-4DB2-BD59-A6C34878D82A}">
                    <a16:rowId xmlns:a16="http://schemas.microsoft.com/office/drawing/2014/main" val="10006"/>
                  </a:ext>
                </a:extLst>
              </a:tr>
              <a:tr h="360000">
                <a:tc>
                  <a:txBody>
                    <a:bodyPr/>
                    <a:lstStyle/>
                    <a:p>
                      <a:pPr marL="0" indent="0" algn="ctr">
                        <a:buFontTx/>
                        <a:buNone/>
                      </a:pPr>
                      <a:r>
                        <a:rPr lang="en-IN" dirty="0"/>
                        <a:t>14</a:t>
                      </a:r>
                    </a:p>
                  </a:txBody>
                  <a:tcPr/>
                </a:tc>
                <a:tc>
                  <a:txBody>
                    <a:bodyPr/>
                    <a:lstStyle/>
                    <a:p>
                      <a:pPr algn="ctr"/>
                      <a:r>
                        <a:rPr kumimoji="0" lang="en-IN" sz="1800" b="0" i="0" u="none" strike="noStrike" kern="1200" baseline="0" dirty="0">
                          <a:solidFill>
                            <a:schemeClr val="dk1"/>
                          </a:solidFill>
                          <a:latin typeface="+mn-lt"/>
                          <a:ea typeface="+mn-ea"/>
                          <a:cs typeface="+mn-cs"/>
                        </a:rPr>
                        <a:t>VAR VV SLOPE</a:t>
                      </a:r>
                      <a:endParaRPr lang="en-IN" dirty="0"/>
                    </a:p>
                  </a:txBody>
                  <a:tcPr/>
                </a:tc>
                <a:tc>
                  <a:txBody>
                    <a:bodyPr/>
                    <a:lstStyle/>
                    <a:p>
                      <a:r>
                        <a:rPr kumimoji="0" lang="en-IN" sz="1800" b="0" i="0" u="none" strike="noStrike" kern="1200" baseline="0" dirty="0">
                          <a:solidFill>
                            <a:schemeClr val="dk1"/>
                          </a:solidFill>
                          <a:latin typeface="+mn-lt"/>
                          <a:ea typeface="+mn-ea"/>
                          <a:cs typeface="+mn-cs"/>
                        </a:rPr>
                        <a:t>Variance of vertex-to-vertex slope</a:t>
                      </a:r>
                      <a:endParaRPr lang="en-IN" dirty="0"/>
                    </a:p>
                  </a:txBody>
                  <a:tcPr/>
                </a:tc>
                <a:extLst>
                  <a:ext uri="{0D108BD9-81ED-4DB2-BD59-A6C34878D82A}">
                    <a16:rowId xmlns:a16="http://schemas.microsoft.com/office/drawing/2014/main" val="10007"/>
                  </a:ext>
                </a:extLst>
              </a:tr>
              <a:tr h="360000">
                <a:tc>
                  <a:txBody>
                    <a:bodyPr/>
                    <a:lstStyle/>
                    <a:p>
                      <a:pPr marL="0" indent="0" algn="ctr">
                        <a:buFontTx/>
                        <a:buNone/>
                      </a:pPr>
                      <a:r>
                        <a:rPr lang="en-IN" dirty="0"/>
                        <a:t>15</a:t>
                      </a:r>
                    </a:p>
                  </a:txBody>
                  <a:tcPr/>
                </a:tc>
                <a:tc>
                  <a:txBody>
                    <a:bodyPr/>
                    <a:lstStyle/>
                    <a:p>
                      <a:pPr algn="ctr"/>
                      <a:r>
                        <a:rPr lang="en-IN" dirty="0"/>
                        <a:t>ZERO</a:t>
                      </a:r>
                      <a:r>
                        <a:rPr lang="en-IN" baseline="0" dirty="0"/>
                        <a:t> CROSSING</a:t>
                      </a:r>
                      <a:endParaRPr lang="en-IN" dirty="0"/>
                    </a:p>
                  </a:txBody>
                  <a:tcPr/>
                </a:tc>
                <a:tc>
                  <a:txBody>
                    <a:bodyPr/>
                    <a:lstStyle/>
                    <a:p>
                      <a:r>
                        <a:rPr kumimoji="0" lang="en-IN" sz="1800" b="0" i="0" u="none" strike="noStrike" kern="1200" baseline="0" dirty="0">
                          <a:solidFill>
                            <a:schemeClr val="dk1"/>
                          </a:solidFill>
                          <a:latin typeface="+mn-lt"/>
                          <a:ea typeface="+mn-ea"/>
                          <a:cs typeface="+mn-cs"/>
                        </a:rPr>
                        <a:t>Number of zero crossings in a signal</a:t>
                      </a:r>
                      <a:endParaRPr lang="en-IN" dirty="0"/>
                    </a:p>
                  </a:txBody>
                  <a:tcPr/>
                </a:tc>
                <a:extLst>
                  <a:ext uri="{0D108BD9-81ED-4DB2-BD59-A6C34878D82A}">
                    <a16:rowId xmlns:a16="http://schemas.microsoft.com/office/drawing/2014/main" val="10008"/>
                  </a:ext>
                </a:extLst>
              </a:tr>
              <a:tr h="360000">
                <a:tc>
                  <a:txBody>
                    <a:bodyPr/>
                    <a:lstStyle/>
                    <a:p>
                      <a:pPr marL="0" indent="0" algn="ctr">
                        <a:buFontTx/>
                        <a:buNone/>
                      </a:pPr>
                      <a:r>
                        <a:rPr lang="en-IN" dirty="0"/>
                        <a:t>16</a:t>
                      </a:r>
                    </a:p>
                  </a:txBody>
                  <a:tcPr/>
                </a:tc>
                <a:tc>
                  <a:txBody>
                    <a:bodyPr/>
                    <a:lstStyle/>
                    <a:p>
                      <a:pPr algn="ctr"/>
                      <a:r>
                        <a:rPr lang="en-IN" dirty="0"/>
                        <a:t>MIN MAX NUMBER</a:t>
                      </a:r>
                    </a:p>
                  </a:txBody>
                  <a:tcPr/>
                </a:tc>
                <a:tc>
                  <a:txBody>
                    <a:bodyPr/>
                    <a:lstStyle/>
                    <a:p>
                      <a:r>
                        <a:rPr kumimoji="0" lang="en-IN" sz="1800" b="0" i="0" u="none" strike="noStrike" kern="1200" baseline="0" dirty="0">
                          <a:solidFill>
                            <a:schemeClr val="dk1"/>
                          </a:solidFill>
                          <a:latin typeface="+mn-lt"/>
                          <a:ea typeface="+mn-ea"/>
                          <a:cs typeface="+mn-cs"/>
                        </a:rPr>
                        <a:t>Number of local minima and maxima</a:t>
                      </a:r>
                      <a:endParaRPr lang="en-IN" dirty="0"/>
                    </a:p>
                  </a:txBody>
                  <a:tcPr/>
                </a:tc>
                <a:extLst>
                  <a:ext uri="{0D108BD9-81ED-4DB2-BD59-A6C34878D82A}">
                    <a16:rowId xmlns:a16="http://schemas.microsoft.com/office/drawing/2014/main" val="10009"/>
                  </a:ext>
                </a:extLst>
              </a:tr>
              <a:tr h="360000">
                <a:tc>
                  <a:txBody>
                    <a:bodyPr/>
                    <a:lstStyle/>
                    <a:p>
                      <a:pPr marL="0" indent="0" algn="ctr">
                        <a:buFontTx/>
                        <a:buNone/>
                      </a:pPr>
                      <a:r>
                        <a:rPr lang="en-IN" dirty="0"/>
                        <a:t>17</a:t>
                      </a:r>
                    </a:p>
                  </a:txBody>
                  <a:tcPr/>
                </a:tc>
                <a:tc>
                  <a:txBody>
                    <a:bodyPr/>
                    <a:lstStyle/>
                    <a:p>
                      <a:pPr algn="ctr"/>
                      <a:r>
                        <a:rPr lang="en-IN" dirty="0"/>
                        <a:t>COEFF OF</a:t>
                      </a:r>
                      <a:r>
                        <a:rPr lang="en-IN" baseline="0" dirty="0"/>
                        <a:t> VARIATION</a:t>
                      </a:r>
                      <a:endParaRPr lang="en-IN" dirty="0"/>
                    </a:p>
                  </a:txBody>
                  <a:tcPr/>
                </a:tc>
                <a:tc>
                  <a:txBody>
                    <a:bodyPr/>
                    <a:lstStyle/>
                    <a:p>
                      <a:r>
                        <a:rPr kumimoji="0" lang="en-IN" sz="1800" b="0" i="0" u="none" strike="noStrike" kern="1200" baseline="0" dirty="0">
                          <a:solidFill>
                            <a:schemeClr val="dk1"/>
                          </a:solidFill>
                          <a:latin typeface="+mn-lt"/>
                          <a:ea typeface="+mn-ea"/>
                          <a:cs typeface="+mn-cs"/>
                        </a:rPr>
                        <a:t>a statistical measure of the deviation of a variable from its mean, standard deviation divided by mean</a:t>
                      </a:r>
                      <a:endParaRPr lang="en-IN" dirty="0"/>
                    </a:p>
                  </a:txBody>
                  <a:tcPr/>
                </a:tc>
                <a:extLst>
                  <a:ext uri="{0D108BD9-81ED-4DB2-BD59-A6C34878D82A}">
                    <a16:rowId xmlns:a16="http://schemas.microsoft.com/office/drawing/2014/main" val="10010"/>
                  </a:ext>
                </a:extLst>
              </a:tr>
              <a:tr h="360000">
                <a:tc>
                  <a:txBody>
                    <a:bodyPr/>
                    <a:lstStyle/>
                    <a:p>
                      <a:pPr marL="0" indent="0" algn="ctr">
                        <a:buFontTx/>
                        <a:buNone/>
                      </a:pPr>
                      <a:r>
                        <a:rPr lang="en-IN" dirty="0"/>
                        <a:t>18</a:t>
                      </a:r>
                    </a:p>
                  </a:txBody>
                  <a:tcPr/>
                </a:tc>
                <a:tc>
                  <a:txBody>
                    <a:bodyPr/>
                    <a:lstStyle/>
                    <a:p>
                      <a:pPr algn="ctr"/>
                      <a:r>
                        <a:rPr lang="en-IN" dirty="0"/>
                        <a:t>AMPL RANGE</a:t>
                      </a:r>
                    </a:p>
                  </a:txBody>
                  <a:tcPr/>
                </a:tc>
                <a:tc>
                  <a:txBody>
                    <a:bodyPr/>
                    <a:lstStyle/>
                    <a:p>
                      <a:r>
                        <a:rPr kumimoji="0" lang="en-IN" sz="1800" b="0" i="0" u="none" strike="noStrike" kern="1200" baseline="0" dirty="0">
                          <a:solidFill>
                            <a:schemeClr val="dk1"/>
                          </a:solidFill>
                          <a:latin typeface="+mn-lt"/>
                          <a:ea typeface="+mn-ea"/>
                          <a:cs typeface="+mn-cs"/>
                        </a:rPr>
                        <a:t>The difference between the maximum</a:t>
                      </a:r>
                    </a:p>
                    <a:p>
                      <a:r>
                        <a:rPr kumimoji="0" lang="en-IN" sz="1800" b="0" i="0" u="none" strike="noStrike" kern="1200" baseline="0" dirty="0">
                          <a:solidFill>
                            <a:schemeClr val="dk1"/>
                          </a:solidFill>
                          <a:latin typeface="+mn-lt"/>
                          <a:ea typeface="+mn-ea"/>
                          <a:cs typeface="+mn-cs"/>
                        </a:rPr>
                        <a:t>positive and maximum negative  Amplitude values</a:t>
                      </a:r>
                      <a:endParaRPr lang="en-IN" dirty="0"/>
                    </a:p>
                  </a:txBody>
                  <a:tcPr/>
                </a:tc>
                <a:extLst>
                  <a:ext uri="{0D108BD9-81ED-4DB2-BD59-A6C34878D82A}">
                    <a16:rowId xmlns:a16="http://schemas.microsoft.com/office/drawing/2014/main" val="10011"/>
                  </a:ext>
                </a:extLst>
              </a:tr>
            </a:tbl>
          </a:graphicData>
        </a:graphic>
      </p:graphicFrame>
      <p:sp>
        <p:nvSpPr>
          <p:cNvPr id="7" name="Title 1">
            <a:extLst>
              <a:ext uri="{FF2B5EF4-FFF2-40B4-BE49-F238E27FC236}">
                <a16:creationId xmlns:a16="http://schemas.microsoft.com/office/drawing/2014/main" id="{35BE2E3B-DE27-024C-A480-6942981BBA6B}"/>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Tree>
    <p:extLst>
      <p:ext uri="{BB962C8B-B14F-4D97-AF65-F5344CB8AC3E}">
        <p14:creationId xmlns:p14="http://schemas.microsoft.com/office/powerpoint/2010/main" val="2320734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83632" y="1062028"/>
            <a:ext cx="6696744" cy="369332"/>
          </a:xfrm>
          <a:prstGeom prst="rect">
            <a:avLst/>
          </a:prstGeom>
        </p:spPr>
        <p:txBody>
          <a:bodyPr wrap="square">
            <a:spAutoFit/>
          </a:bodyPr>
          <a:lstStyle/>
          <a:p>
            <a:r>
              <a:rPr lang="en-IN" b="1" dirty="0"/>
              <a:t>Features derived from the first and second derivative.</a:t>
            </a:r>
            <a:endParaRPr lang="en-IN" dirty="0"/>
          </a:p>
        </p:txBody>
      </p:sp>
      <p:graphicFrame>
        <p:nvGraphicFramePr>
          <p:cNvPr id="6" name="Table 5"/>
          <p:cNvGraphicFramePr>
            <a:graphicFrameLocks noGrp="1"/>
          </p:cNvGraphicFramePr>
          <p:nvPr>
            <p:extLst>
              <p:ext uri="{D42A27DB-BD31-4B8C-83A1-F6EECF244321}">
                <p14:modId xmlns:p14="http://schemas.microsoft.com/office/powerpoint/2010/main" val="1284103559"/>
              </p:ext>
            </p:extLst>
          </p:nvPr>
        </p:nvGraphicFramePr>
        <p:xfrm>
          <a:off x="2438400" y="1524000"/>
          <a:ext cx="6840760" cy="310032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19</a:t>
                      </a:r>
                    </a:p>
                  </a:txBody>
                  <a:tcPr/>
                </a:tc>
                <a:tc>
                  <a:txBody>
                    <a:bodyPr/>
                    <a:lstStyle/>
                    <a:p>
                      <a:pPr algn="ctr"/>
                      <a:r>
                        <a:rPr kumimoji="0" lang="en-IN" sz="1800" b="0" i="0" u="none" strike="noStrike" kern="1200" baseline="0" dirty="0">
                          <a:solidFill>
                            <a:schemeClr val="dk1"/>
                          </a:solidFill>
                          <a:latin typeface="+mn-lt"/>
                          <a:ea typeface="+mn-ea"/>
                          <a:cs typeface="+mn-cs"/>
                        </a:rPr>
                        <a:t>1</a:t>
                      </a:r>
                      <a:r>
                        <a:rPr kumimoji="0" lang="en-IN" sz="1800" b="0" i="0" u="none" strike="noStrike" kern="1200" baseline="30000" dirty="0">
                          <a:solidFill>
                            <a:schemeClr val="dk1"/>
                          </a:solidFill>
                          <a:latin typeface="+mn-lt"/>
                          <a:ea typeface="+mn-ea"/>
                          <a:cs typeface="+mn-cs"/>
                        </a:rPr>
                        <a:t>st</a:t>
                      </a:r>
                      <a:r>
                        <a:rPr kumimoji="0" lang="en-IN" sz="1800" b="0" i="0" u="none" strike="noStrike" kern="1200" baseline="0" dirty="0">
                          <a:solidFill>
                            <a:schemeClr val="dk1"/>
                          </a:solidFill>
                          <a:latin typeface="+mn-lt"/>
                          <a:ea typeface="+mn-ea"/>
                          <a:cs typeface="+mn-cs"/>
                        </a:rPr>
                        <a:t> </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MEAN</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 of the first derivative of the signal</a:t>
                      </a:r>
                      <a:endParaRPr lang="en-IN" dirty="0"/>
                    </a:p>
                  </a:txBody>
                  <a:tcPr/>
                </a:tc>
                <a:extLst>
                  <a:ext uri="{0D108BD9-81ED-4DB2-BD59-A6C34878D82A}">
                    <a16:rowId xmlns:a16="http://schemas.microsoft.com/office/drawing/2014/main" val="10001"/>
                  </a:ext>
                </a:extLst>
              </a:tr>
              <a:tr h="540000">
                <a:tc>
                  <a:txBody>
                    <a:bodyPr/>
                    <a:lstStyle/>
                    <a:p>
                      <a:pPr algn="ctr"/>
                      <a:r>
                        <a:rPr lang="en-IN" dirty="0"/>
                        <a:t>20</a:t>
                      </a:r>
                    </a:p>
                  </a:txBody>
                  <a:tcPr/>
                </a:tc>
                <a:tc>
                  <a:txBody>
                    <a:bodyPr/>
                    <a:lstStyle/>
                    <a:p>
                      <a:pPr algn="ctr"/>
                      <a:r>
                        <a:rPr kumimoji="0" lang="en-IN" sz="1800" b="0" i="0" u="none" strike="noStrike" kern="1200" baseline="0" dirty="0">
                          <a:solidFill>
                            <a:schemeClr val="dk1"/>
                          </a:solidFill>
                          <a:latin typeface="+mn-lt"/>
                          <a:ea typeface="+mn-ea"/>
                          <a:cs typeface="+mn-cs"/>
                        </a:rPr>
                        <a:t>1</a:t>
                      </a:r>
                      <a:r>
                        <a:rPr kumimoji="0" lang="en-IN" sz="1800" b="0" i="1" u="none" strike="noStrike" kern="1200" baseline="30000" dirty="0">
                          <a:solidFill>
                            <a:schemeClr val="dk1"/>
                          </a:solidFill>
                          <a:latin typeface="+mn-lt"/>
                          <a:ea typeface="+mn-ea"/>
                          <a:cs typeface="+mn-cs"/>
                        </a:rPr>
                        <a:t>st</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MAX</a:t>
                      </a: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value of the first derivative of the signal</a:t>
                      </a:r>
                      <a:endParaRPr lang="en-IN" dirty="0"/>
                    </a:p>
                  </a:txBody>
                  <a:tcPr/>
                </a:tc>
                <a:extLst>
                  <a:ext uri="{0D108BD9-81ED-4DB2-BD59-A6C34878D82A}">
                    <a16:rowId xmlns:a16="http://schemas.microsoft.com/office/drawing/2014/main" val="10002"/>
                  </a:ext>
                </a:extLst>
              </a:tr>
              <a:tr h="540000">
                <a:tc>
                  <a:txBody>
                    <a:bodyPr/>
                    <a:lstStyle/>
                    <a:p>
                      <a:pPr algn="ctr"/>
                      <a:r>
                        <a:rPr lang="en-IN" dirty="0"/>
                        <a:t>21</a:t>
                      </a:r>
                    </a:p>
                  </a:txBody>
                  <a:tcPr/>
                </a:tc>
                <a:tc>
                  <a:txBody>
                    <a:bodyPr/>
                    <a:lstStyle/>
                    <a:p>
                      <a:pPr algn="ctr"/>
                      <a:r>
                        <a:rPr lang="en-IN" dirty="0"/>
                        <a:t>2</a:t>
                      </a:r>
                      <a:r>
                        <a:rPr lang="en-IN" baseline="30000" dirty="0"/>
                        <a:t>nd</a:t>
                      </a:r>
                      <a:r>
                        <a:rPr lang="en-IN" dirty="0"/>
                        <a:t> DIFF MEAN</a:t>
                      </a:r>
                    </a:p>
                  </a:txBody>
                  <a:tcPr/>
                </a:tc>
                <a:tc>
                  <a:txBody>
                    <a:bodyPr/>
                    <a:lstStyle/>
                    <a:p>
                      <a:r>
                        <a:rPr kumimoji="0" lang="en-IN" sz="1800" b="0" i="0" u="none" strike="noStrike" kern="1200" baseline="0" dirty="0">
                          <a:solidFill>
                            <a:schemeClr val="dk1"/>
                          </a:solidFill>
                          <a:latin typeface="+mn-lt"/>
                          <a:ea typeface="+mn-ea"/>
                          <a:cs typeface="+mn-cs"/>
                        </a:rPr>
                        <a:t>Mean value of the second derivative of the signal</a:t>
                      </a:r>
                      <a:endParaRPr lang="en-IN" dirty="0"/>
                    </a:p>
                  </a:txBody>
                  <a:tcPr/>
                </a:tc>
                <a:extLst>
                  <a:ext uri="{0D108BD9-81ED-4DB2-BD59-A6C34878D82A}">
                    <a16:rowId xmlns:a16="http://schemas.microsoft.com/office/drawing/2014/main" val="10003"/>
                  </a:ext>
                </a:extLst>
              </a:tr>
              <a:tr h="540000">
                <a:tc>
                  <a:txBody>
                    <a:bodyPr/>
                    <a:lstStyle/>
                    <a:p>
                      <a:pPr algn="ctr"/>
                      <a:r>
                        <a:rPr lang="en-IN" dirty="0"/>
                        <a:t>22</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2</a:t>
                      </a:r>
                      <a:r>
                        <a:rPr lang="en-IN" baseline="30000" dirty="0"/>
                        <a:t>nd</a:t>
                      </a:r>
                      <a:r>
                        <a:rPr lang="en-IN" dirty="0"/>
                        <a:t> DIFF MAX</a:t>
                      </a:r>
                    </a:p>
                  </a:txBody>
                  <a:tcPr/>
                </a:tc>
                <a:tc>
                  <a:txBody>
                    <a:bodyPr/>
                    <a:lstStyle/>
                    <a:p>
                      <a:r>
                        <a:rPr kumimoji="0" lang="en-IN" sz="1800" b="0" i="0" u="none" strike="noStrike" kern="1200" baseline="0" dirty="0">
                          <a:solidFill>
                            <a:schemeClr val="dk1"/>
                          </a:solidFill>
                          <a:latin typeface="+mn-lt"/>
                          <a:ea typeface="+mn-ea"/>
                          <a:cs typeface="+mn-cs"/>
                        </a:rPr>
                        <a:t>Maximum value of the second derivative of the signal</a:t>
                      </a:r>
                      <a:endParaRPr lang="en-IN" dirty="0"/>
                    </a:p>
                  </a:txBody>
                  <a:tcPr/>
                </a:tc>
                <a:extLst>
                  <a:ext uri="{0D108BD9-81ED-4DB2-BD59-A6C34878D82A}">
                    <a16:rowId xmlns:a16="http://schemas.microsoft.com/office/drawing/2014/main" val="10004"/>
                  </a:ext>
                </a:extLst>
              </a:tr>
            </a:tbl>
          </a:graphicData>
        </a:graphic>
      </p:graphicFrame>
      <p:sp>
        <p:nvSpPr>
          <p:cNvPr id="7" name="Title 1">
            <a:extLst>
              <a:ext uri="{FF2B5EF4-FFF2-40B4-BE49-F238E27FC236}">
                <a16:creationId xmlns:a16="http://schemas.microsoft.com/office/drawing/2014/main" id="{1F028B16-ABDF-1F41-A4B4-49DDB57F3C8E}"/>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Tree>
    <p:extLst>
      <p:ext uri="{BB962C8B-B14F-4D97-AF65-F5344CB8AC3E}">
        <p14:creationId xmlns:p14="http://schemas.microsoft.com/office/powerpoint/2010/main" val="13362919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83632" y="1062028"/>
            <a:ext cx="6696744" cy="369332"/>
          </a:xfrm>
          <a:prstGeom prst="rect">
            <a:avLst/>
          </a:prstGeom>
        </p:spPr>
        <p:txBody>
          <a:bodyPr wrap="square">
            <a:spAutoFit/>
          </a:bodyPr>
          <a:lstStyle/>
          <a:p>
            <a:pPr algn="ctr"/>
            <a:r>
              <a:rPr lang="en-IN" b="1" dirty="0"/>
              <a:t>The Hjorth parameters</a:t>
            </a:r>
            <a:endParaRPr lang="en-IN" dirty="0"/>
          </a:p>
        </p:txBody>
      </p:sp>
      <mc:AlternateContent xmlns:mc="http://schemas.openxmlformats.org/markup-compatibility/2006" xmlns:a14="http://schemas.microsoft.com/office/drawing/2010/main">
        <mc:Choice Requires="a14">
          <p:graphicFrame>
            <p:nvGraphicFramePr>
              <p:cNvPr id="6" name="Table 5"/>
              <p:cNvGraphicFramePr>
                <a:graphicFrameLocks noGrp="1"/>
              </p:cNvGraphicFramePr>
              <p:nvPr/>
            </p:nvGraphicFramePr>
            <p:xfrm>
              <a:off x="2783632" y="1772816"/>
              <a:ext cx="6840760" cy="2202549"/>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23</a:t>
                          </a:r>
                        </a:p>
                      </a:txBody>
                      <a:tcPr/>
                    </a:tc>
                    <a:tc>
                      <a:txBody>
                        <a:bodyPr/>
                        <a:lstStyle/>
                        <a:p>
                          <a:pPr algn="ctr"/>
                          <a:r>
                            <a:rPr kumimoji="0" lang="en-IN" sz="1800" b="0" i="0" u="none" strike="noStrike" kern="1200" baseline="0" dirty="0">
                              <a:solidFill>
                                <a:schemeClr val="dk1"/>
                              </a:solidFill>
                              <a:latin typeface="+mn-lt"/>
                              <a:ea typeface="+mn-ea"/>
                              <a:cs typeface="+mn-cs"/>
                            </a:rPr>
                            <a:t>HJORTH 1</a:t>
                          </a:r>
                          <a:endParaRPr lang="en-IN" dirty="0"/>
                        </a:p>
                      </a:txBody>
                      <a:tcPr/>
                    </a:tc>
                    <a:tc>
                      <a:txBody>
                        <a:bodyPr/>
                        <a:lstStyle/>
                        <a:p>
                          <a:r>
                            <a:rPr kumimoji="0" lang="en-IN" sz="1800" b="0" i="0" u="none" strike="noStrike" kern="1200" baseline="0" dirty="0">
                              <a:solidFill>
                                <a:schemeClr val="dk1"/>
                              </a:solidFill>
                              <a:latin typeface="+mn-lt"/>
                              <a:ea typeface="+mn-ea"/>
                              <a:cs typeface="+mn-cs"/>
                            </a:rPr>
                            <a:t>Ability </a:t>
                          </a:r>
                          <a:endParaRPr lang="en-IN" dirty="0"/>
                        </a:p>
                      </a:txBody>
                      <a:tcPr/>
                    </a:tc>
                    <a:extLst>
                      <a:ext uri="{0D108BD9-81ED-4DB2-BD59-A6C34878D82A}">
                        <a16:rowId xmlns:a16="http://schemas.microsoft.com/office/drawing/2014/main" val="10001"/>
                      </a:ext>
                    </a:extLst>
                  </a:tr>
                  <a:tr h="540000">
                    <a:tc>
                      <a:txBody>
                        <a:bodyPr/>
                        <a:lstStyle/>
                        <a:p>
                          <a:pPr algn="ctr"/>
                          <a:r>
                            <a:rPr lang="en-IN" dirty="0"/>
                            <a:t>24</a:t>
                          </a:r>
                        </a:p>
                      </a:txBody>
                      <a:tcPr/>
                    </a:tc>
                    <a:tc>
                      <a:txBody>
                        <a:bodyPr/>
                        <a:lstStyle/>
                        <a:p>
                          <a:pPr algn="ctr"/>
                          <a:r>
                            <a:rPr kumimoji="0" lang="en-IN" sz="1800" b="0" i="0" u="none" strike="noStrike" kern="1200" baseline="0" dirty="0">
                              <a:solidFill>
                                <a:schemeClr val="dk1"/>
                              </a:solidFill>
                              <a:latin typeface="+mn-lt"/>
                              <a:ea typeface="+mn-ea"/>
                              <a:cs typeface="+mn-cs"/>
                            </a:rPr>
                            <a:t>HJORTH 2</a:t>
                          </a:r>
                          <a:endParaRPr lang="en-IN" dirty="0"/>
                        </a:p>
                      </a:txBody>
                      <a:tcPr/>
                    </a:tc>
                    <a:tc>
                      <a:txBody>
                        <a:bodyPr/>
                        <a:lstStyle/>
                        <a:p>
                          <a:r>
                            <a:rPr kumimoji="0" lang="en-IN" sz="1800" b="0" i="0" u="none" strike="noStrike" kern="1200" baseline="0" dirty="0">
                              <a:solidFill>
                                <a:schemeClr val="dk1"/>
                              </a:solidFill>
                              <a:latin typeface="+mn-lt"/>
                              <a:ea typeface="+mn-ea"/>
                              <a:cs typeface="+mn-cs"/>
                            </a:rPr>
                            <a:t>Mobility  (</a:t>
                          </a:r>
                          <a:r>
                            <a:rPr lang="el-GR" i="1" dirty="0"/>
                            <a:t>σ</a:t>
                          </a:r>
                          <a:r>
                            <a:rPr lang="en-IN" i="1" dirty="0"/>
                            <a:t>x ′ /</a:t>
                          </a:r>
                          <a:r>
                            <a:rPr lang="el-GR" i="1" dirty="0"/>
                            <a:t>σ</a:t>
                          </a:r>
                          <a:r>
                            <a:rPr lang="en-IN" i="1" dirty="0"/>
                            <a:t>x )</a:t>
                          </a:r>
                          <a:endParaRPr lang="en-IN" dirty="0"/>
                        </a:p>
                      </a:txBody>
                      <a:tcPr/>
                    </a:tc>
                    <a:extLst>
                      <a:ext uri="{0D108BD9-81ED-4DB2-BD59-A6C34878D82A}">
                        <a16:rowId xmlns:a16="http://schemas.microsoft.com/office/drawing/2014/main" val="10002"/>
                      </a:ext>
                    </a:extLst>
                  </a:tr>
                  <a:tr h="540000">
                    <a:tc>
                      <a:txBody>
                        <a:bodyPr/>
                        <a:lstStyle/>
                        <a:p>
                          <a:pPr algn="ctr"/>
                          <a:r>
                            <a:rPr lang="en-IN" dirty="0"/>
                            <a:t>25</a:t>
                          </a:r>
                        </a:p>
                      </a:txBody>
                      <a:tcPr/>
                    </a:tc>
                    <a:tc>
                      <a:txBody>
                        <a:bodyPr/>
                        <a:lstStyle/>
                        <a:p>
                          <a:pPr algn="ctr"/>
                          <a:r>
                            <a:rPr kumimoji="0" lang="en-IN" sz="1800" b="0" i="0" u="none" strike="noStrike" kern="1200" baseline="0" dirty="0">
                              <a:solidFill>
                                <a:schemeClr val="dk1"/>
                              </a:solidFill>
                              <a:latin typeface="+mn-lt"/>
                              <a:ea typeface="+mn-ea"/>
                              <a:cs typeface="+mn-cs"/>
                            </a:rPr>
                            <a:t>HJORTH 3</a:t>
                          </a:r>
                          <a:endParaRPr lang="en-IN" dirty="0"/>
                        </a:p>
                      </a:txBody>
                      <a:tcPr/>
                    </a:tc>
                    <a:tc>
                      <a:txBody>
                        <a:bodyPr/>
                        <a:lstStyle/>
                        <a:p>
                          <a:r>
                            <a:rPr kumimoji="0" lang="en-IN" sz="1800" b="0" i="0" u="none" strike="noStrike" kern="1200" baseline="0" dirty="0">
                              <a:solidFill>
                                <a:schemeClr val="dk1"/>
                              </a:solidFill>
                              <a:latin typeface="+mn-lt"/>
                              <a:ea typeface="+mn-ea"/>
                              <a:cs typeface="+mn-cs"/>
                            </a:rPr>
                            <a:t>Complexity</a:t>
                          </a:r>
                          <a:r>
                            <a:rPr kumimoji="0" lang="en-IN" sz="1800" b="0" i="1" u="none" strike="noStrike" kern="1200" baseline="0" dirty="0">
                              <a:solidFill>
                                <a:schemeClr val="dk1"/>
                              </a:solidFill>
                              <a:latin typeface="+mn-lt"/>
                              <a:ea typeface="+mn-ea"/>
                              <a:cs typeface="+mn-cs"/>
                            </a:rPr>
                            <a:t> </a:t>
                          </a:r>
                          <a14:m>
                            <m:oMath xmlns:m="http://schemas.openxmlformats.org/officeDocument/2006/math">
                              <m:f>
                                <m:fPr>
                                  <m:ctrlPr>
                                    <a:rPr lang="en-IN" i="1" smtClean="0">
                                      <a:latin typeface="Cambria Math" panose="02040503050406030204" pitchFamily="18" charset="0"/>
                                    </a:rPr>
                                  </m:ctrlPr>
                                </m:fPr>
                                <m:num>
                                  <m:r>
                                    <m:rPr>
                                      <m:nor/>
                                    </m:rPr>
                                    <a:rPr kumimoji="0" lang="en-IN" sz="1800" b="0" i="0" u="none" strike="noStrike" kern="1200" baseline="0" dirty="0" smtClean="0">
                                      <a:solidFill>
                                        <a:schemeClr val="dk1"/>
                                      </a:solidFill>
                                      <a:latin typeface="+mn-lt"/>
                                      <a:ea typeface="+mn-ea"/>
                                      <a:cs typeface="+mn-cs"/>
                                    </a:rPr>
                                    <m:t>(</m:t>
                                  </m:r>
                                  <m:r>
                                    <m:rPr>
                                      <m:nor/>
                                    </m:rPr>
                                    <a:rPr lang="el-GR" i="1" dirty="0" smtClean="0"/>
                                    <m:t>σ</m:t>
                                  </m:r>
                                  <m:r>
                                    <m:rPr>
                                      <m:nor/>
                                    </m:rPr>
                                    <a:rPr lang="en-IN" i="1" dirty="0" smtClean="0"/>
                                    <m:t>x</m:t>
                                  </m:r>
                                  <m:r>
                                    <m:rPr>
                                      <m:nor/>
                                    </m:rPr>
                                    <a:rPr lang="en-IN" i="1" dirty="0" smtClean="0"/>
                                    <m:t>′′ /</m:t>
                                  </m:r>
                                  <m:r>
                                    <m:rPr>
                                      <m:nor/>
                                    </m:rPr>
                                    <a:rPr lang="el-GR" i="1" dirty="0" smtClean="0"/>
                                    <m:t>σ</m:t>
                                  </m:r>
                                  <m:r>
                                    <m:rPr>
                                      <m:nor/>
                                    </m:rPr>
                                    <a:rPr lang="en-IN" i="1" dirty="0" smtClean="0"/>
                                    <m:t>x</m:t>
                                  </m:r>
                                  <m:r>
                                    <m:rPr>
                                      <m:nor/>
                                    </m:rPr>
                                    <a:rPr lang="en-IN" i="1" dirty="0" smtClean="0"/>
                                    <m:t>′′</m:t>
                                  </m:r>
                                </m:num>
                                <m:den>
                                  <m:r>
                                    <m:rPr>
                                      <m:nor/>
                                    </m:rPr>
                                    <a:rPr kumimoji="0" lang="en-IN" sz="1800" b="0" i="0" u="none" strike="noStrike" kern="1200" baseline="0" dirty="0" smtClean="0">
                                      <a:solidFill>
                                        <a:schemeClr val="dk1"/>
                                      </a:solidFill>
                                      <a:latin typeface="+mn-lt"/>
                                      <a:ea typeface="+mn-ea"/>
                                      <a:cs typeface="+mn-cs"/>
                                    </a:rPr>
                                    <m:t>(</m:t>
                                  </m:r>
                                  <m:r>
                                    <m:rPr>
                                      <m:nor/>
                                    </m:rPr>
                                    <a:rPr lang="el-GR" i="1" dirty="0" smtClean="0"/>
                                    <m:t>σ</m:t>
                                  </m:r>
                                  <m:r>
                                    <m:rPr>
                                      <m:nor/>
                                    </m:rPr>
                                    <a:rPr lang="en-IN" i="1" dirty="0" smtClean="0"/>
                                    <m:t>x</m:t>
                                  </m:r>
                                  <m:r>
                                    <m:rPr>
                                      <m:nor/>
                                    </m:rPr>
                                    <a:rPr lang="en-IN" i="1" dirty="0" smtClean="0"/>
                                    <m:t> ′ /</m:t>
                                  </m:r>
                                  <m:r>
                                    <m:rPr>
                                      <m:nor/>
                                    </m:rPr>
                                    <a:rPr lang="el-GR" i="1" dirty="0" smtClean="0"/>
                                    <m:t>σ</m:t>
                                  </m:r>
                                  <m:r>
                                    <m:rPr>
                                      <m:nor/>
                                    </m:rPr>
                                    <a:rPr lang="en-IN" i="1" dirty="0" smtClean="0"/>
                                    <m:t>x</m:t>
                                  </m:r>
                                  <m:r>
                                    <m:rPr>
                                      <m:nor/>
                                    </m:rPr>
                                    <a:rPr lang="en-IN" i="1" dirty="0" smtClean="0"/>
                                    <m:t> )</m:t>
                                  </m:r>
                                  <m:r>
                                    <m:rPr>
                                      <m:nor/>
                                    </m:rPr>
                                    <a:rPr lang="en-IN" dirty="0" smtClean="0"/>
                                    <m:t> </m:t>
                                  </m:r>
                                </m:den>
                              </m:f>
                            </m:oMath>
                          </a14:m>
                          <a:endParaRPr lang="en-IN" dirty="0"/>
                        </a:p>
                      </a:txBody>
                      <a:tcPr/>
                    </a:tc>
                    <a:extLst>
                      <a:ext uri="{0D108BD9-81ED-4DB2-BD59-A6C34878D82A}">
                        <a16:rowId xmlns:a16="http://schemas.microsoft.com/office/drawing/2014/main" val="10003"/>
                      </a:ext>
                    </a:extLst>
                  </a:tr>
                </a:tbl>
              </a:graphicData>
            </a:graphic>
          </p:graphicFrame>
        </mc:Choice>
        <mc:Fallback xmlns="">
          <p:graphicFrame>
            <p:nvGraphicFramePr>
              <p:cNvPr id="6" name="Table 5"/>
              <p:cNvGraphicFramePr>
                <a:graphicFrameLocks noGrp="1"/>
              </p:cNvGraphicFramePr>
              <p:nvPr>
                <p:extLst/>
              </p:nvPr>
            </p:nvGraphicFramePr>
            <p:xfrm>
              <a:off x="2783632" y="1772816"/>
              <a:ext cx="6840760" cy="2202549"/>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23</a:t>
                          </a:r>
                        </a:p>
                      </a:txBody>
                      <a:tcPr/>
                    </a:tc>
                    <a:tc>
                      <a:txBody>
                        <a:bodyPr/>
                        <a:lstStyle/>
                        <a:p>
                          <a:pPr algn="ctr"/>
                          <a:r>
                            <a:rPr kumimoji="0" lang="en-IN" sz="1800" b="0" i="0" u="none" strike="noStrike" kern="1200" baseline="0" dirty="0">
                              <a:solidFill>
                                <a:schemeClr val="dk1"/>
                              </a:solidFill>
                              <a:latin typeface="+mn-lt"/>
                              <a:ea typeface="+mn-ea"/>
                              <a:cs typeface="+mn-cs"/>
                            </a:rPr>
                            <a:t>HJORTH 1</a:t>
                          </a:r>
                          <a:endParaRPr lang="en-IN" dirty="0"/>
                        </a:p>
                      </a:txBody>
                      <a:tcPr/>
                    </a:tc>
                    <a:tc>
                      <a:txBody>
                        <a:bodyPr/>
                        <a:lstStyle/>
                        <a:p>
                          <a:r>
                            <a:rPr kumimoji="0" lang="en-IN" sz="1800" b="0" i="0" u="none" strike="noStrike" kern="1200" baseline="0" dirty="0">
                              <a:solidFill>
                                <a:schemeClr val="dk1"/>
                              </a:solidFill>
                              <a:latin typeface="+mn-lt"/>
                              <a:ea typeface="+mn-ea"/>
                              <a:cs typeface="+mn-cs"/>
                            </a:rPr>
                            <a:t>Ability </a:t>
                          </a:r>
                          <a:endParaRPr lang="en-IN" dirty="0"/>
                        </a:p>
                      </a:txBody>
                      <a:tcPr/>
                    </a:tc>
                    <a:extLst>
                      <a:ext uri="{0D108BD9-81ED-4DB2-BD59-A6C34878D82A}">
                        <a16:rowId xmlns:a16="http://schemas.microsoft.com/office/drawing/2014/main" val="10001"/>
                      </a:ext>
                    </a:extLst>
                  </a:tr>
                  <a:tr h="540000">
                    <a:tc>
                      <a:txBody>
                        <a:bodyPr/>
                        <a:lstStyle/>
                        <a:p>
                          <a:pPr algn="ctr"/>
                          <a:r>
                            <a:rPr lang="en-IN" dirty="0"/>
                            <a:t>24</a:t>
                          </a:r>
                        </a:p>
                      </a:txBody>
                      <a:tcPr/>
                    </a:tc>
                    <a:tc>
                      <a:txBody>
                        <a:bodyPr/>
                        <a:lstStyle/>
                        <a:p>
                          <a:pPr algn="ctr"/>
                          <a:r>
                            <a:rPr kumimoji="0" lang="en-IN" sz="1800" b="0" i="0" u="none" strike="noStrike" kern="1200" baseline="0" dirty="0">
                              <a:solidFill>
                                <a:schemeClr val="dk1"/>
                              </a:solidFill>
                              <a:latin typeface="+mn-lt"/>
                              <a:ea typeface="+mn-ea"/>
                              <a:cs typeface="+mn-cs"/>
                            </a:rPr>
                            <a:t>HJORTH 2</a:t>
                          </a:r>
                          <a:endParaRPr lang="en-IN" dirty="0"/>
                        </a:p>
                      </a:txBody>
                      <a:tcPr/>
                    </a:tc>
                    <a:tc>
                      <a:txBody>
                        <a:bodyPr/>
                        <a:lstStyle/>
                        <a:p>
                          <a:r>
                            <a:rPr kumimoji="0" lang="en-IN" sz="1800" b="0" i="0" u="none" strike="noStrike" kern="1200" baseline="0" dirty="0">
                              <a:solidFill>
                                <a:schemeClr val="dk1"/>
                              </a:solidFill>
                              <a:latin typeface="+mn-lt"/>
                              <a:ea typeface="+mn-ea"/>
                              <a:cs typeface="+mn-cs"/>
                            </a:rPr>
                            <a:t>Mobility  (</a:t>
                          </a:r>
                          <a:r>
                            <a:rPr lang="el-GR" i="1" dirty="0"/>
                            <a:t>σ</a:t>
                          </a:r>
                          <a:r>
                            <a:rPr lang="en-IN" i="1" dirty="0"/>
                            <a:t>x ′ /</a:t>
                          </a:r>
                          <a:r>
                            <a:rPr lang="el-GR" i="1" dirty="0"/>
                            <a:t>σ</a:t>
                          </a:r>
                          <a:r>
                            <a:rPr lang="en-IN" i="1" dirty="0"/>
                            <a:t>x )</a:t>
                          </a:r>
                          <a:endParaRPr lang="en-IN" dirty="0"/>
                        </a:p>
                      </a:txBody>
                      <a:tcPr/>
                    </a:tc>
                    <a:extLst>
                      <a:ext uri="{0D108BD9-81ED-4DB2-BD59-A6C34878D82A}">
                        <a16:rowId xmlns:a16="http://schemas.microsoft.com/office/drawing/2014/main" val="10002"/>
                      </a:ext>
                    </a:extLst>
                  </a:tr>
                  <a:tr h="582549">
                    <a:tc>
                      <a:txBody>
                        <a:bodyPr/>
                        <a:lstStyle/>
                        <a:p>
                          <a:pPr algn="ctr"/>
                          <a:r>
                            <a:rPr lang="en-IN" dirty="0"/>
                            <a:t>25</a:t>
                          </a:r>
                        </a:p>
                      </a:txBody>
                      <a:tcPr/>
                    </a:tc>
                    <a:tc>
                      <a:txBody>
                        <a:bodyPr/>
                        <a:lstStyle/>
                        <a:p>
                          <a:pPr algn="ctr"/>
                          <a:r>
                            <a:rPr kumimoji="0" lang="en-IN" sz="1800" b="0" i="0" u="none" strike="noStrike" kern="1200" baseline="0" dirty="0">
                              <a:solidFill>
                                <a:schemeClr val="dk1"/>
                              </a:solidFill>
                              <a:latin typeface="+mn-lt"/>
                              <a:ea typeface="+mn-ea"/>
                              <a:cs typeface="+mn-cs"/>
                            </a:rPr>
                            <a:t>HJORTH 3</a:t>
                          </a:r>
                          <a:endParaRPr lang="en-IN" dirty="0"/>
                        </a:p>
                      </a:txBody>
                      <a:tcPr/>
                    </a:tc>
                    <a:tc>
                      <a:txBody>
                        <a:bodyPr/>
                        <a:lstStyle/>
                        <a:p>
                          <a:endParaRPr lang="en-US"/>
                        </a:p>
                      </a:txBody>
                      <a:tcPr>
                        <a:blipFill>
                          <a:blip r:embed="rId2"/>
                          <a:stretch>
                            <a:fillRect l="-86851" t="-284783" r="-346" b="-13043"/>
                          </a:stretch>
                        </a:blipFill>
                      </a:tcPr>
                    </a:tc>
                    <a:extLst>
                      <a:ext uri="{0D108BD9-81ED-4DB2-BD59-A6C34878D82A}">
                        <a16:rowId xmlns:a16="http://schemas.microsoft.com/office/drawing/2014/main" val="10003"/>
                      </a:ext>
                    </a:extLst>
                  </a:tr>
                </a:tbl>
              </a:graphicData>
            </a:graphic>
          </p:graphicFrame>
        </mc:Fallback>
      </mc:AlternateContent>
      <p:sp>
        <p:nvSpPr>
          <p:cNvPr id="3" name="Rectangle 2"/>
          <p:cNvSpPr/>
          <p:nvPr/>
        </p:nvSpPr>
        <p:spPr>
          <a:xfrm>
            <a:off x="2567608" y="4671882"/>
            <a:ext cx="7416824" cy="1200329"/>
          </a:xfrm>
          <a:prstGeom prst="rect">
            <a:avLst/>
          </a:prstGeom>
        </p:spPr>
        <p:txBody>
          <a:bodyPr wrap="square">
            <a:spAutoFit/>
          </a:bodyPr>
          <a:lstStyle/>
          <a:p>
            <a:r>
              <a:rPr lang="en-IN" i="1" dirty="0"/>
              <a:t>NOTE:</a:t>
            </a:r>
          </a:p>
          <a:p>
            <a:endParaRPr lang="en-IN" i="1" dirty="0"/>
          </a:p>
          <a:p>
            <a:r>
              <a:rPr lang="el-GR" i="1" dirty="0"/>
              <a:t>σ</a:t>
            </a:r>
            <a:r>
              <a:rPr lang="en-IN" i="1" dirty="0"/>
              <a:t>x ′ </a:t>
            </a:r>
            <a:r>
              <a:rPr lang="en-IN" dirty="0"/>
              <a:t>is the standard deviation of the first derivative of the signal</a:t>
            </a:r>
          </a:p>
          <a:p>
            <a:r>
              <a:rPr lang="el-GR" i="1" dirty="0"/>
              <a:t>σ</a:t>
            </a:r>
            <a:r>
              <a:rPr lang="en-IN" i="1" dirty="0"/>
              <a:t>x′′ </a:t>
            </a:r>
            <a:r>
              <a:rPr lang="en-IN" dirty="0"/>
              <a:t>is the standard deviation of the second derivative of the signal</a:t>
            </a:r>
          </a:p>
        </p:txBody>
      </p:sp>
      <p:sp>
        <p:nvSpPr>
          <p:cNvPr id="8" name="Title 1">
            <a:extLst>
              <a:ext uri="{FF2B5EF4-FFF2-40B4-BE49-F238E27FC236}">
                <a16:creationId xmlns:a16="http://schemas.microsoft.com/office/drawing/2014/main" id="{8A41C6DF-6413-4A4A-9E43-FE2A7FC41E97}"/>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Tree>
    <p:extLst>
      <p:ext uri="{BB962C8B-B14F-4D97-AF65-F5344CB8AC3E}">
        <p14:creationId xmlns:p14="http://schemas.microsoft.com/office/powerpoint/2010/main" val="14102018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
        <p:nvSpPr>
          <p:cNvPr id="3" name="Content Placeholder 2"/>
          <p:cNvSpPr>
            <a:spLocks noGrp="1"/>
          </p:cNvSpPr>
          <p:nvPr>
            <p:ph idx="1"/>
          </p:nvPr>
        </p:nvSpPr>
        <p:spPr>
          <a:xfrm>
            <a:off x="762000" y="990600"/>
            <a:ext cx="10591800" cy="5105400"/>
          </a:xfrm>
        </p:spPr>
        <p:txBody>
          <a:bodyPr>
            <a:noAutofit/>
          </a:bodyPr>
          <a:lstStyle/>
          <a:p>
            <a:pPr algn="just"/>
            <a:r>
              <a:rPr lang="en-IN" sz="2400" b="1" i="1" dirty="0">
                <a:latin typeface="Times New Roman" panose="02020603050405020304" pitchFamily="18" charset="0"/>
                <a:cs typeface="Times New Roman" panose="02020603050405020304" pitchFamily="18" charset="0"/>
              </a:rPr>
              <a:t>FREQUENCY (SPECTRAL) FEATURES </a:t>
            </a:r>
          </a:p>
          <a:p>
            <a:pPr algn="just"/>
            <a:r>
              <a:rPr lang="en-IN" sz="2000" dirty="0">
                <a:latin typeface="Times New Roman" panose="02020603050405020304" pitchFamily="18" charset="0"/>
                <a:cs typeface="Times New Roman" panose="02020603050405020304" pitchFamily="18" charset="0"/>
              </a:rPr>
              <a:t>Much brain activity manifests itself as continuous amplitude- and frequency-modulated oscillations. Therefore, it is often advantageous to accurately track these changes in the frequency domain. Although the Fourier transform is the most common method for converting from the time domain to the frequency domain, there are several alternatives that have characteristics that are particularly desirable given specific constraints or specific objectives. These include: </a:t>
            </a:r>
          </a:p>
          <a:p>
            <a:pPr lvl="1" algn="just"/>
            <a:r>
              <a:rPr lang="en-IN" dirty="0">
                <a:latin typeface="Times New Roman" panose="02020603050405020304" pitchFamily="18" charset="0"/>
                <a:cs typeface="Times New Roman" panose="02020603050405020304" pitchFamily="18" charset="0"/>
              </a:rPr>
              <a:t>band power </a:t>
            </a:r>
          </a:p>
          <a:p>
            <a:pPr lvl="1" algn="just"/>
            <a:r>
              <a:rPr lang="en-IN" dirty="0">
                <a:latin typeface="Times New Roman" panose="02020603050405020304" pitchFamily="18" charset="0"/>
                <a:cs typeface="Times New Roman" panose="02020603050405020304" pitchFamily="18" charset="0"/>
              </a:rPr>
              <a:t>fast Fourier transform (FFT) </a:t>
            </a:r>
          </a:p>
          <a:p>
            <a:pPr lvl="1" algn="just"/>
            <a:r>
              <a:rPr lang="en-IN" dirty="0">
                <a:latin typeface="Times New Roman" panose="02020603050405020304" pitchFamily="18" charset="0"/>
                <a:cs typeface="Times New Roman" panose="02020603050405020304" pitchFamily="18" charset="0"/>
              </a:rPr>
              <a:t>autoregressive (AR) modeling </a:t>
            </a:r>
          </a:p>
          <a:p>
            <a:pPr algn="just"/>
            <a:endParaRPr lang="en-IN" sz="2000" b="1" i="1"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6843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10515600" cy="930275"/>
          </a:xfrm>
        </p:spPr>
        <p:txBody>
          <a:bodyPr/>
          <a:lstStyle/>
          <a:p>
            <a:r>
              <a:rPr lang="en-US" dirty="0"/>
              <a:t>Features</a:t>
            </a:r>
          </a:p>
        </p:txBody>
      </p:sp>
      <p:sp>
        <p:nvSpPr>
          <p:cNvPr id="3" name="Content Placeholder 2"/>
          <p:cNvSpPr>
            <a:spLocks noGrp="1"/>
          </p:cNvSpPr>
          <p:nvPr>
            <p:ph idx="1"/>
          </p:nvPr>
        </p:nvSpPr>
        <p:spPr>
          <a:xfrm>
            <a:off x="381000" y="1082675"/>
            <a:ext cx="11582400" cy="4876800"/>
          </a:xfrm>
        </p:spPr>
        <p:txBody>
          <a:bodyPr>
            <a:normAutofit/>
          </a:bodyPr>
          <a:lstStyle/>
          <a:p>
            <a:pPr algn="just"/>
            <a:r>
              <a:rPr lang="en-IN" dirty="0">
                <a:latin typeface="Times New Roman" panose="02020603050405020304" pitchFamily="18" charset="0"/>
                <a:cs typeface="Times New Roman" panose="02020603050405020304" pitchFamily="18" charset="0"/>
              </a:rPr>
              <a:t>The purpose of a BCI is to </a:t>
            </a:r>
            <a:r>
              <a:rPr lang="en-IN" b="1" dirty="0">
                <a:solidFill>
                  <a:srgbClr val="C00000"/>
                </a:solidFill>
                <a:latin typeface="Times New Roman" panose="02020603050405020304" pitchFamily="18" charset="0"/>
                <a:cs typeface="Times New Roman" panose="02020603050405020304" pitchFamily="18" charset="0"/>
              </a:rPr>
              <a:t>detect and quantify characteristics of brain signals </a:t>
            </a:r>
            <a:r>
              <a:rPr lang="en-IN" dirty="0">
                <a:latin typeface="Times New Roman" panose="02020603050405020304" pitchFamily="18" charset="0"/>
                <a:cs typeface="Times New Roman" panose="02020603050405020304" pitchFamily="18" charset="0"/>
              </a:rPr>
              <a:t>that indicate what the user wants the BCI to do, to translate these measurements in real time into the desired device commands, and to provide concurrent feedback to the user. </a:t>
            </a:r>
          </a:p>
          <a:p>
            <a:pPr algn="just"/>
            <a:r>
              <a:rPr lang="en-IN" dirty="0">
                <a:latin typeface="Times New Roman" panose="02020603050405020304" pitchFamily="18" charset="0"/>
                <a:cs typeface="Times New Roman" panose="02020603050405020304" pitchFamily="18" charset="0"/>
              </a:rPr>
              <a:t>The brain-signal characteristics used for this purpose are called </a:t>
            </a:r>
            <a:r>
              <a:rPr lang="en-IN" b="1" i="1" dirty="0">
                <a:solidFill>
                  <a:srgbClr val="C00000"/>
                </a:solidFill>
                <a:latin typeface="Times New Roman" panose="02020603050405020304" pitchFamily="18" charset="0"/>
                <a:cs typeface="Times New Roman" panose="02020603050405020304" pitchFamily="18" charset="0"/>
              </a:rPr>
              <a:t>signal features</a:t>
            </a:r>
            <a:r>
              <a:rPr lang="en-IN" b="1" dirty="0">
                <a:solidFill>
                  <a:srgbClr val="C00000"/>
                </a:solidFill>
                <a:latin typeface="Times New Roman" panose="02020603050405020304" pitchFamily="18" charset="0"/>
                <a:cs typeface="Times New Roman" panose="02020603050405020304" pitchFamily="18" charset="0"/>
              </a:rPr>
              <a:t>, or simply </a:t>
            </a:r>
            <a:r>
              <a:rPr lang="en-IN" b="1" i="1" dirty="0">
                <a:solidFill>
                  <a:srgbClr val="C00000"/>
                </a:solidFill>
                <a:latin typeface="Times New Roman" panose="02020603050405020304" pitchFamily="18" charset="0"/>
                <a:cs typeface="Times New Roman" panose="02020603050405020304" pitchFamily="18" charset="0"/>
              </a:rPr>
              <a:t>features</a:t>
            </a:r>
            <a:r>
              <a:rPr lang="en-IN" dirty="0">
                <a:latin typeface="Times New Roman" panose="02020603050405020304" pitchFamily="18" charset="0"/>
                <a:cs typeface="Times New Roman" panose="02020603050405020304" pitchFamily="18" charset="0"/>
              </a:rPr>
              <a:t>. </a:t>
            </a:r>
          </a:p>
          <a:p>
            <a:pPr algn="just"/>
            <a:r>
              <a:rPr lang="en-IN" b="1" i="1" dirty="0">
                <a:solidFill>
                  <a:srgbClr val="C00000"/>
                </a:solidFill>
                <a:latin typeface="Times New Roman" panose="02020603050405020304" pitchFamily="18" charset="0"/>
                <a:cs typeface="Times New Roman" panose="02020603050405020304" pitchFamily="18" charset="0"/>
              </a:rPr>
              <a:t>Feature extraction</a:t>
            </a:r>
            <a:r>
              <a:rPr lang="en-IN" i="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is the process of distinguishing the pertinent signal characteristics from extraneous content and representing them in a compact and/or meaningful form, amenable to interpretation by a human or computer. </a:t>
            </a:r>
          </a:p>
        </p:txBody>
      </p:sp>
    </p:spTree>
    <p:extLst>
      <p:ext uri="{BB962C8B-B14F-4D97-AF65-F5344CB8AC3E}">
        <p14:creationId xmlns:p14="http://schemas.microsoft.com/office/powerpoint/2010/main" val="23663400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79576" y="1062028"/>
            <a:ext cx="7632848" cy="369332"/>
          </a:xfrm>
          <a:prstGeom prst="rect">
            <a:avLst/>
          </a:prstGeom>
        </p:spPr>
        <p:txBody>
          <a:bodyPr wrap="square">
            <a:spAutoFit/>
          </a:bodyPr>
          <a:lstStyle/>
          <a:p>
            <a:pPr algn="ctr"/>
            <a:r>
              <a:rPr lang="en-IN" b="1" dirty="0"/>
              <a:t>FFT-based features calculated from the EEG spectra.</a:t>
            </a:r>
            <a:endParaRPr lang="en-IN" dirty="0"/>
          </a:p>
        </p:txBody>
      </p:sp>
      <p:graphicFrame>
        <p:nvGraphicFramePr>
          <p:cNvPr id="6" name="Table 5"/>
          <p:cNvGraphicFramePr>
            <a:graphicFrameLocks noGrp="1"/>
          </p:cNvGraphicFramePr>
          <p:nvPr/>
        </p:nvGraphicFramePr>
        <p:xfrm>
          <a:off x="2783632" y="1772816"/>
          <a:ext cx="6840760" cy="378000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26</a:t>
                      </a:r>
                    </a:p>
                  </a:txBody>
                  <a:tcPr/>
                </a:tc>
                <a:tc>
                  <a:txBody>
                    <a:bodyPr/>
                    <a:lstStyle/>
                    <a:p>
                      <a:pPr algn="ctr"/>
                      <a:r>
                        <a:rPr kumimoji="0" lang="en-IN" sz="1800" b="0" i="0" u="none" strike="noStrike" kern="1200" baseline="0" dirty="0">
                          <a:solidFill>
                            <a:schemeClr val="dk1"/>
                          </a:solidFill>
                          <a:latin typeface="+mn-lt"/>
                          <a:ea typeface="+mn-ea"/>
                          <a:cs typeface="+mn-cs"/>
                        </a:rPr>
                        <a:t>FFT DELTA</a:t>
                      </a:r>
                      <a:endParaRPr lang="en-IN" dirty="0"/>
                    </a:p>
                  </a:txBody>
                  <a:tcPr/>
                </a:tc>
                <a:tc>
                  <a:txBody>
                    <a:bodyPr/>
                    <a:lstStyle/>
                    <a:p>
                      <a:r>
                        <a:rPr kumimoji="0" lang="en-IN" sz="1800" b="0" i="0" u="none" strike="noStrike" kern="1200" baseline="0" dirty="0">
                          <a:solidFill>
                            <a:schemeClr val="dk1"/>
                          </a:solidFill>
                          <a:latin typeface="+mn-lt"/>
                          <a:ea typeface="+mn-ea"/>
                          <a:cs typeface="+mn-cs"/>
                        </a:rPr>
                        <a:t>0.1 - 3 Hz</a:t>
                      </a:r>
                      <a:endParaRPr lang="en-IN" dirty="0"/>
                    </a:p>
                  </a:txBody>
                  <a:tcPr/>
                </a:tc>
                <a:extLst>
                  <a:ext uri="{0D108BD9-81ED-4DB2-BD59-A6C34878D82A}">
                    <a16:rowId xmlns:a16="http://schemas.microsoft.com/office/drawing/2014/main" val="10001"/>
                  </a:ext>
                </a:extLst>
              </a:tr>
              <a:tr h="540000">
                <a:tc>
                  <a:txBody>
                    <a:bodyPr/>
                    <a:lstStyle/>
                    <a:p>
                      <a:pPr algn="ctr"/>
                      <a:r>
                        <a:rPr lang="en-IN" dirty="0"/>
                        <a:t>27</a:t>
                      </a:r>
                    </a:p>
                  </a:txBody>
                  <a:tcPr/>
                </a:tc>
                <a:tc>
                  <a:txBody>
                    <a:bodyPr/>
                    <a:lstStyle/>
                    <a:p>
                      <a:pPr algn="ctr"/>
                      <a:r>
                        <a:rPr kumimoji="0" lang="en-IN" sz="1800" b="0" i="0" u="none" strike="noStrike" kern="1200" baseline="0" dirty="0">
                          <a:solidFill>
                            <a:schemeClr val="dk1"/>
                          </a:solidFill>
                          <a:latin typeface="+mn-lt"/>
                          <a:ea typeface="+mn-ea"/>
                          <a:cs typeface="+mn-cs"/>
                        </a:rPr>
                        <a:t>FFT THETA</a:t>
                      </a:r>
                      <a:endParaRPr lang="en-IN" dirty="0"/>
                    </a:p>
                  </a:txBody>
                  <a:tcPr/>
                </a:tc>
                <a:tc>
                  <a:txBody>
                    <a:bodyPr/>
                    <a:lstStyle/>
                    <a:p>
                      <a:r>
                        <a:rPr kumimoji="0" lang="en-IN" sz="1800" b="0" i="0" u="none" strike="noStrike" kern="1200" baseline="0" dirty="0">
                          <a:solidFill>
                            <a:schemeClr val="dk1"/>
                          </a:solidFill>
                          <a:latin typeface="+mn-lt"/>
                          <a:ea typeface="+mn-ea"/>
                          <a:cs typeface="+mn-cs"/>
                        </a:rPr>
                        <a:t>3 - 7 Hz</a:t>
                      </a:r>
                      <a:endParaRPr lang="en-IN" dirty="0"/>
                    </a:p>
                  </a:txBody>
                  <a:tcPr/>
                </a:tc>
                <a:extLst>
                  <a:ext uri="{0D108BD9-81ED-4DB2-BD59-A6C34878D82A}">
                    <a16:rowId xmlns:a16="http://schemas.microsoft.com/office/drawing/2014/main" val="10002"/>
                  </a:ext>
                </a:extLst>
              </a:tr>
              <a:tr h="540000">
                <a:tc>
                  <a:txBody>
                    <a:bodyPr/>
                    <a:lstStyle/>
                    <a:p>
                      <a:pPr algn="ctr"/>
                      <a:r>
                        <a:rPr lang="en-IN" dirty="0"/>
                        <a:t>28</a:t>
                      </a:r>
                    </a:p>
                  </a:txBody>
                  <a:tcPr/>
                </a:tc>
                <a:tc>
                  <a:txBody>
                    <a:bodyPr/>
                    <a:lstStyle/>
                    <a:p>
                      <a:pPr algn="ctr"/>
                      <a:r>
                        <a:rPr lang="en-IN" dirty="0"/>
                        <a:t>FFT ALPHA</a:t>
                      </a:r>
                    </a:p>
                  </a:txBody>
                  <a:tcPr/>
                </a:tc>
                <a:tc>
                  <a:txBody>
                    <a:bodyPr/>
                    <a:lstStyle/>
                    <a:p>
                      <a:r>
                        <a:rPr kumimoji="0" lang="en-IN" sz="1800" b="0" i="0" u="none" strike="noStrike" kern="1200" baseline="0" dirty="0">
                          <a:solidFill>
                            <a:schemeClr val="dk1"/>
                          </a:solidFill>
                          <a:latin typeface="+mn-lt"/>
                          <a:ea typeface="+mn-ea"/>
                          <a:cs typeface="+mn-cs"/>
                        </a:rPr>
                        <a:t>7 - 12 Hz</a:t>
                      </a:r>
                      <a:endParaRPr lang="en-IN" dirty="0"/>
                    </a:p>
                  </a:txBody>
                  <a:tcPr/>
                </a:tc>
                <a:extLst>
                  <a:ext uri="{0D108BD9-81ED-4DB2-BD59-A6C34878D82A}">
                    <a16:rowId xmlns:a16="http://schemas.microsoft.com/office/drawing/2014/main" val="10003"/>
                  </a:ext>
                </a:extLst>
              </a:tr>
              <a:tr h="540000">
                <a:tc>
                  <a:txBody>
                    <a:bodyPr/>
                    <a:lstStyle/>
                    <a:p>
                      <a:pPr algn="ctr"/>
                      <a:r>
                        <a:rPr lang="en-IN" dirty="0"/>
                        <a:t>29</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FFT BETA</a:t>
                      </a:r>
                    </a:p>
                  </a:txBody>
                  <a:tcPr/>
                </a:tc>
                <a:tc>
                  <a:txBody>
                    <a:bodyPr/>
                    <a:lstStyle/>
                    <a:p>
                      <a:r>
                        <a:rPr kumimoji="0" lang="en-IN" sz="1800" b="0" i="0" u="none" strike="noStrike" kern="1200" baseline="0" dirty="0">
                          <a:solidFill>
                            <a:schemeClr val="dk1"/>
                          </a:solidFill>
                          <a:latin typeface="+mn-lt"/>
                          <a:ea typeface="+mn-ea"/>
                          <a:cs typeface="+mn-cs"/>
                        </a:rPr>
                        <a:t>12 - 30 Hz</a:t>
                      </a:r>
                      <a:endParaRPr lang="en-IN" dirty="0"/>
                    </a:p>
                  </a:txBody>
                  <a:tcPr/>
                </a:tc>
                <a:extLst>
                  <a:ext uri="{0D108BD9-81ED-4DB2-BD59-A6C34878D82A}">
                    <a16:rowId xmlns:a16="http://schemas.microsoft.com/office/drawing/2014/main" val="10004"/>
                  </a:ext>
                </a:extLst>
              </a:tr>
              <a:tr h="540000">
                <a:tc>
                  <a:txBody>
                    <a:bodyPr/>
                    <a:lstStyle/>
                    <a:p>
                      <a:pPr algn="ctr"/>
                      <a:r>
                        <a:rPr lang="en-IN" dirty="0"/>
                        <a:t>30</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FFT GAMMA</a:t>
                      </a:r>
                    </a:p>
                  </a:txBody>
                  <a:tcPr/>
                </a:tc>
                <a:tc>
                  <a:txBody>
                    <a:bodyPr/>
                    <a:lstStyle/>
                    <a:p>
                      <a:r>
                        <a:rPr kumimoji="0" lang="en-IN" sz="1800" b="0" i="0" u="none" strike="noStrike" kern="1200" baseline="0" dirty="0">
                          <a:solidFill>
                            <a:schemeClr val="dk1"/>
                          </a:solidFill>
                          <a:latin typeface="+mn-lt"/>
                          <a:ea typeface="+mn-ea"/>
                          <a:cs typeface="+mn-cs"/>
                        </a:rPr>
                        <a:t>30 - 40 Hz</a:t>
                      </a:r>
                      <a:endParaRPr lang="en-IN" dirty="0"/>
                    </a:p>
                  </a:txBody>
                  <a:tcPr/>
                </a:tc>
                <a:extLst>
                  <a:ext uri="{0D108BD9-81ED-4DB2-BD59-A6C34878D82A}">
                    <a16:rowId xmlns:a16="http://schemas.microsoft.com/office/drawing/2014/main" val="10005"/>
                  </a:ext>
                </a:extLst>
              </a:tr>
              <a:tr h="540000">
                <a:tc>
                  <a:txBody>
                    <a:bodyPr/>
                    <a:lstStyle/>
                    <a:p>
                      <a:pPr algn="ctr"/>
                      <a:r>
                        <a:rPr lang="en-IN" dirty="0"/>
                        <a:t>31</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FFT WHOLE</a:t>
                      </a:r>
                    </a:p>
                  </a:txBody>
                  <a:tcPr/>
                </a:tc>
                <a:tc>
                  <a:txBody>
                    <a:bodyPr/>
                    <a:lstStyle/>
                    <a:p>
                      <a:r>
                        <a:rPr kumimoji="0" lang="en-IN" sz="1800" b="0" i="0" u="none" strike="noStrike" kern="1200" baseline="0" dirty="0">
                          <a:solidFill>
                            <a:schemeClr val="dk1"/>
                          </a:solidFill>
                          <a:latin typeface="+mn-lt"/>
                          <a:ea typeface="+mn-ea"/>
                          <a:cs typeface="+mn-cs"/>
                        </a:rPr>
                        <a:t>0.1 - 40 Hz</a:t>
                      </a:r>
                      <a:endParaRPr lang="en-IN" dirty="0"/>
                    </a:p>
                  </a:txBody>
                  <a:tcPr/>
                </a:tc>
                <a:extLst>
                  <a:ext uri="{0D108BD9-81ED-4DB2-BD59-A6C34878D82A}">
                    <a16:rowId xmlns:a16="http://schemas.microsoft.com/office/drawing/2014/main" val="10006"/>
                  </a:ext>
                </a:extLst>
              </a:tr>
            </a:tbl>
          </a:graphicData>
        </a:graphic>
      </p:graphicFrame>
      <p:sp>
        <p:nvSpPr>
          <p:cNvPr id="7" name="Title 1">
            <a:extLst>
              <a:ext uri="{FF2B5EF4-FFF2-40B4-BE49-F238E27FC236}">
                <a16:creationId xmlns:a16="http://schemas.microsoft.com/office/drawing/2014/main" id="{C19D1DA1-3A91-7E4B-A3AD-CEC94785AF59}"/>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Tree>
    <p:extLst>
      <p:ext uri="{BB962C8B-B14F-4D97-AF65-F5344CB8AC3E}">
        <p14:creationId xmlns:p14="http://schemas.microsoft.com/office/powerpoint/2010/main" val="3913768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79576" y="1062028"/>
            <a:ext cx="7632848" cy="369332"/>
          </a:xfrm>
          <a:prstGeom prst="rect">
            <a:avLst/>
          </a:prstGeom>
        </p:spPr>
        <p:txBody>
          <a:bodyPr wrap="square">
            <a:spAutoFit/>
          </a:bodyPr>
          <a:lstStyle/>
          <a:p>
            <a:pPr algn="ctr"/>
            <a:r>
              <a:rPr lang="en-IN" b="1" dirty="0"/>
              <a:t>FFT-based Spectral Features.</a:t>
            </a:r>
            <a:endParaRPr lang="en-IN" dirty="0"/>
          </a:p>
        </p:txBody>
      </p:sp>
      <p:graphicFrame>
        <p:nvGraphicFramePr>
          <p:cNvPr id="6" name="Table 5"/>
          <p:cNvGraphicFramePr>
            <a:graphicFrameLocks noGrp="1"/>
          </p:cNvGraphicFramePr>
          <p:nvPr/>
        </p:nvGraphicFramePr>
        <p:xfrm>
          <a:off x="2295412" y="1700808"/>
          <a:ext cx="7128792" cy="398016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304256">
                  <a:extLst>
                    <a:ext uri="{9D8B030D-6E8A-4147-A177-3AD203B41FA5}">
                      <a16:colId xmlns:a16="http://schemas.microsoft.com/office/drawing/2014/main" val="20001"/>
                    </a:ext>
                  </a:extLst>
                </a:gridCol>
                <a:gridCol w="3816424">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32</a:t>
                      </a:r>
                    </a:p>
                  </a:txBody>
                  <a:tcPr/>
                </a:tc>
                <a:tc>
                  <a:txBody>
                    <a:bodyPr/>
                    <a:lstStyle/>
                    <a:p>
                      <a:pPr algn="ctr"/>
                      <a:r>
                        <a:rPr kumimoji="0" lang="en-IN" sz="1800" b="0" i="0" u="none" strike="noStrike" kern="1200" baseline="0" dirty="0">
                          <a:solidFill>
                            <a:schemeClr val="dk1"/>
                          </a:solidFill>
                          <a:latin typeface="+mn-lt"/>
                          <a:ea typeface="+mn-ea"/>
                          <a:cs typeface="+mn-cs"/>
                        </a:rPr>
                        <a:t>FFT DT RATIO</a:t>
                      </a:r>
                      <a:endParaRPr lang="en-IN" dirty="0"/>
                    </a:p>
                  </a:txBody>
                  <a:tcPr/>
                </a:tc>
                <a:tc>
                  <a:txBody>
                    <a:bodyPr/>
                    <a:lstStyle/>
                    <a:p>
                      <a:r>
                        <a:rPr kumimoji="0" lang="en-IN" sz="1800" b="0" i="1" u="none" strike="noStrike" kern="1200" baseline="0" dirty="0">
                          <a:solidFill>
                            <a:schemeClr val="dk1"/>
                          </a:solidFill>
                          <a:latin typeface="+mn-lt"/>
                          <a:ea typeface="+mn-ea"/>
                          <a:cs typeface="+mn-cs"/>
                        </a:rPr>
                        <a:t>DELTA / THETA</a:t>
                      </a:r>
                      <a:endParaRPr lang="en-IN" dirty="0"/>
                    </a:p>
                  </a:txBody>
                  <a:tcPr/>
                </a:tc>
                <a:extLst>
                  <a:ext uri="{0D108BD9-81ED-4DB2-BD59-A6C34878D82A}">
                    <a16:rowId xmlns:a16="http://schemas.microsoft.com/office/drawing/2014/main" val="10001"/>
                  </a:ext>
                </a:extLst>
              </a:tr>
              <a:tr h="540000">
                <a:tc>
                  <a:txBody>
                    <a:bodyPr/>
                    <a:lstStyle/>
                    <a:p>
                      <a:pPr algn="ctr"/>
                      <a:r>
                        <a:rPr lang="en-IN" dirty="0"/>
                        <a:t>33</a:t>
                      </a:r>
                    </a:p>
                  </a:txBody>
                  <a:tcPr/>
                </a:tc>
                <a:tc>
                  <a:txBody>
                    <a:bodyPr/>
                    <a:lstStyle/>
                    <a:p>
                      <a:pPr algn="ctr"/>
                      <a:r>
                        <a:rPr kumimoji="0" lang="en-IN" sz="1800" b="0" i="0" u="none" strike="noStrike" kern="1200" baseline="0" dirty="0">
                          <a:solidFill>
                            <a:schemeClr val="dk1"/>
                          </a:solidFill>
                          <a:latin typeface="+mn-lt"/>
                          <a:ea typeface="+mn-ea"/>
                          <a:cs typeface="+mn-cs"/>
                        </a:rPr>
                        <a:t>FFT DA RATIO</a:t>
                      </a:r>
                      <a:endParaRPr lang="en-IN" dirty="0"/>
                    </a:p>
                  </a:txBody>
                  <a:tcPr/>
                </a:tc>
                <a:tc>
                  <a:txBody>
                    <a:bodyPr/>
                    <a:lstStyle/>
                    <a:p>
                      <a:r>
                        <a:rPr kumimoji="0" lang="en-IN" sz="1800" b="0" i="1" u="none" strike="noStrike" kern="1200" baseline="0" dirty="0">
                          <a:solidFill>
                            <a:schemeClr val="dk1"/>
                          </a:solidFill>
                          <a:latin typeface="+mn-lt"/>
                          <a:ea typeface="+mn-ea"/>
                          <a:cs typeface="+mn-cs"/>
                        </a:rPr>
                        <a:t>DELTA / ALPHA</a:t>
                      </a:r>
                      <a:endParaRPr lang="en-IN" dirty="0"/>
                    </a:p>
                  </a:txBody>
                  <a:tcPr/>
                </a:tc>
                <a:extLst>
                  <a:ext uri="{0D108BD9-81ED-4DB2-BD59-A6C34878D82A}">
                    <a16:rowId xmlns:a16="http://schemas.microsoft.com/office/drawing/2014/main" val="10002"/>
                  </a:ext>
                </a:extLst>
              </a:tr>
              <a:tr h="540000">
                <a:tc>
                  <a:txBody>
                    <a:bodyPr/>
                    <a:lstStyle/>
                    <a:p>
                      <a:pPr algn="ctr"/>
                      <a:r>
                        <a:rPr lang="en-IN" dirty="0"/>
                        <a:t>34</a:t>
                      </a:r>
                    </a:p>
                  </a:txBody>
                  <a:tcPr/>
                </a:tc>
                <a:tc>
                  <a:txBody>
                    <a:bodyPr/>
                    <a:lstStyle/>
                    <a:p>
                      <a:pPr algn="ctr"/>
                      <a:r>
                        <a:rPr kumimoji="0" lang="en-IN" sz="1800" b="0" i="0" u="none" strike="noStrike" kern="1200" baseline="0" dirty="0">
                          <a:solidFill>
                            <a:schemeClr val="dk1"/>
                          </a:solidFill>
                          <a:latin typeface="+mn-lt"/>
                          <a:ea typeface="+mn-ea"/>
                          <a:cs typeface="+mn-cs"/>
                        </a:rPr>
                        <a:t>FFT TA RATIO</a:t>
                      </a:r>
                      <a:endParaRPr lang="en-IN" dirty="0"/>
                    </a:p>
                  </a:txBody>
                  <a:tcPr/>
                </a:tc>
                <a:tc>
                  <a:txBody>
                    <a:bodyPr/>
                    <a:lstStyle/>
                    <a:p>
                      <a:r>
                        <a:rPr kumimoji="0" lang="en-IN" sz="1800" b="0" i="1" u="none" strike="noStrike" kern="1200" baseline="0" dirty="0">
                          <a:solidFill>
                            <a:schemeClr val="dk1"/>
                          </a:solidFill>
                          <a:latin typeface="+mn-lt"/>
                          <a:ea typeface="+mn-ea"/>
                          <a:cs typeface="+mn-cs"/>
                        </a:rPr>
                        <a:t>THETA / ALPHA</a:t>
                      </a:r>
                      <a:endParaRPr lang="en-IN" dirty="0"/>
                    </a:p>
                  </a:txBody>
                  <a:tcPr/>
                </a:tc>
                <a:extLst>
                  <a:ext uri="{0D108BD9-81ED-4DB2-BD59-A6C34878D82A}">
                    <a16:rowId xmlns:a16="http://schemas.microsoft.com/office/drawing/2014/main" val="10003"/>
                  </a:ext>
                </a:extLst>
              </a:tr>
              <a:tr h="540000">
                <a:tc>
                  <a:txBody>
                    <a:bodyPr/>
                    <a:lstStyle/>
                    <a:p>
                      <a:pPr algn="ctr"/>
                      <a:r>
                        <a:rPr lang="en-IN" dirty="0"/>
                        <a:t>35</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FFT DTA RATIO</a:t>
                      </a:r>
                      <a:endParaRPr lang="en-IN" dirty="0"/>
                    </a:p>
                  </a:txBody>
                  <a:tcPr/>
                </a:tc>
                <a:tc>
                  <a:txBody>
                    <a:bodyPr/>
                    <a:lstStyle/>
                    <a:p>
                      <a:r>
                        <a:rPr kumimoji="0" lang="en-IN" sz="1800" b="0" i="1" u="none" strike="noStrike" kern="1200" baseline="0" dirty="0">
                          <a:solidFill>
                            <a:schemeClr val="dk1"/>
                          </a:solidFill>
                          <a:latin typeface="+mn-lt"/>
                          <a:ea typeface="+mn-ea"/>
                          <a:cs typeface="+mn-cs"/>
                        </a:rPr>
                        <a:t>(DELTA </a:t>
                      </a:r>
                      <a:r>
                        <a:rPr kumimoji="0" lang="en-IN" sz="1800" b="0" i="0" u="none" strike="noStrike" kern="1200" baseline="0" dirty="0">
                          <a:solidFill>
                            <a:schemeClr val="dk1"/>
                          </a:solidFill>
                          <a:latin typeface="+mn-lt"/>
                          <a:ea typeface="+mn-ea"/>
                          <a:cs typeface="+mn-cs"/>
                        </a:rPr>
                        <a:t>+ </a:t>
                      </a:r>
                      <a:r>
                        <a:rPr kumimoji="0" lang="en-IN" sz="1800" b="0" i="1" u="none" strike="noStrike" kern="1200" baseline="0" dirty="0">
                          <a:solidFill>
                            <a:schemeClr val="dk1"/>
                          </a:solidFill>
                          <a:latin typeface="+mn-lt"/>
                          <a:ea typeface="+mn-ea"/>
                          <a:cs typeface="+mn-cs"/>
                        </a:rPr>
                        <a:t>THETA) / ALPHA</a:t>
                      </a:r>
                      <a:endParaRPr lang="en-IN" dirty="0"/>
                    </a:p>
                  </a:txBody>
                  <a:tcPr/>
                </a:tc>
                <a:extLst>
                  <a:ext uri="{0D108BD9-81ED-4DB2-BD59-A6C34878D82A}">
                    <a16:rowId xmlns:a16="http://schemas.microsoft.com/office/drawing/2014/main" val="10004"/>
                  </a:ext>
                </a:extLst>
              </a:tr>
              <a:tr h="540000">
                <a:tc>
                  <a:txBody>
                    <a:bodyPr/>
                    <a:lstStyle/>
                    <a:p>
                      <a:pPr algn="ctr"/>
                      <a:r>
                        <a:rPr lang="en-IN" dirty="0"/>
                        <a:t>36</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FFT SEF</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Spectral edge frequency (95 % of the total spectral power resides)</a:t>
                      </a:r>
                      <a:endParaRPr lang="en-IN" dirty="0"/>
                    </a:p>
                  </a:txBody>
                  <a:tcPr/>
                </a:tc>
                <a:extLst>
                  <a:ext uri="{0D108BD9-81ED-4DB2-BD59-A6C34878D82A}">
                    <a16:rowId xmlns:a16="http://schemas.microsoft.com/office/drawing/2014/main" val="10005"/>
                  </a:ext>
                </a:extLst>
              </a:tr>
              <a:tr h="540000">
                <a:tc>
                  <a:txBody>
                    <a:bodyPr/>
                    <a:lstStyle/>
                    <a:p>
                      <a:pPr algn="ctr"/>
                      <a:r>
                        <a:rPr lang="en-IN" dirty="0"/>
                        <a:t>37</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FFT SP-ROLL OFF</a:t>
                      </a:r>
                      <a:endParaRPr lang="en-IN" dirty="0"/>
                    </a:p>
                  </a:txBody>
                  <a:tcPr/>
                </a:tc>
                <a:tc>
                  <a:txBody>
                    <a:bodyPr/>
                    <a:lstStyle/>
                    <a:p>
                      <a:r>
                        <a:rPr kumimoji="0" lang="en-IN" sz="1800" b="0" i="0" u="none" strike="noStrike" kern="1200" baseline="0" dirty="0">
                          <a:solidFill>
                            <a:schemeClr val="dk1"/>
                          </a:solidFill>
                          <a:latin typeface="+mn-lt"/>
                          <a:ea typeface="+mn-ea"/>
                          <a:cs typeface="+mn-cs"/>
                        </a:rPr>
                        <a:t>The frequency below which 85 % of the total spectral power resides</a:t>
                      </a:r>
                      <a:endParaRPr lang="en-IN" dirty="0"/>
                    </a:p>
                  </a:txBody>
                  <a:tcPr/>
                </a:tc>
                <a:extLst>
                  <a:ext uri="{0D108BD9-81ED-4DB2-BD59-A6C34878D82A}">
                    <a16:rowId xmlns:a16="http://schemas.microsoft.com/office/drawing/2014/main" val="10006"/>
                  </a:ext>
                </a:extLst>
              </a:tr>
            </a:tbl>
          </a:graphicData>
        </a:graphic>
      </p:graphicFrame>
      <p:sp>
        <p:nvSpPr>
          <p:cNvPr id="7" name="Title 1">
            <a:extLst>
              <a:ext uri="{FF2B5EF4-FFF2-40B4-BE49-F238E27FC236}">
                <a16:creationId xmlns:a16="http://schemas.microsoft.com/office/drawing/2014/main" id="{AD240CCC-0889-0446-A19B-3AAA87466899}"/>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Tree>
    <p:extLst>
      <p:ext uri="{BB962C8B-B14F-4D97-AF65-F5344CB8AC3E}">
        <p14:creationId xmlns:p14="http://schemas.microsoft.com/office/powerpoint/2010/main" val="1357594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63552" y="733998"/>
            <a:ext cx="7632848" cy="369332"/>
          </a:xfrm>
          <a:prstGeom prst="rect">
            <a:avLst/>
          </a:prstGeom>
        </p:spPr>
        <p:txBody>
          <a:bodyPr wrap="square">
            <a:spAutoFit/>
          </a:bodyPr>
          <a:lstStyle/>
          <a:p>
            <a:pPr algn="ctr"/>
            <a:r>
              <a:rPr lang="en-IN" b="1" dirty="0"/>
              <a:t>Wavelet based Features.</a:t>
            </a:r>
            <a:endParaRPr lang="en-IN" dirty="0"/>
          </a:p>
        </p:txBody>
      </p:sp>
      <p:graphicFrame>
        <p:nvGraphicFramePr>
          <p:cNvPr id="6" name="Table 5"/>
          <p:cNvGraphicFramePr>
            <a:graphicFrameLocks noGrp="1"/>
          </p:cNvGraphicFramePr>
          <p:nvPr/>
        </p:nvGraphicFramePr>
        <p:xfrm>
          <a:off x="2063552" y="1340768"/>
          <a:ext cx="7850778" cy="486000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3026242">
                  <a:extLst>
                    <a:ext uri="{9D8B030D-6E8A-4147-A177-3AD203B41FA5}">
                      <a16:colId xmlns:a16="http://schemas.microsoft.com/office/drawing/2014/main" val="20001"/>
                    </a:ext>
                  </a:extLst>
                </a:gridCol>
                <a:gridCol w="3816424">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38</a:t>
                      </a:r>
                    </a:p>
                  </a:txBody>
                  <a:tcPr/>
                </a:tc>
                <a:tc>
                  <a:txBody>
                    <a:bodyPr/>
                    <a:lstStyle/>
                    <a:p>
                      <a:pPr algn="ctr"/>
                      <a:r>
                        <a:rPr kumimoji="0" lang="en-IN" sz="1800" b="0" i="0" u="none" strike="noStrike" kern="1200" baseline="0" dirty="0">
                          <a:solidFill>
                            <a:schemeClr val="dk1"/>
                          </a:solidFill>
                          <a:latin typeface="+mn-lt"/>
                          <a:ea typeface="+mn-ea"/>
                          <a:cs typeface="+mn-cs"/>
                        </a:rPr>
                        <a:t>MIN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Minimum value</a:t>
                      </a:r>
                      <a:endParaRPr lang="en-IN" dirty="0"/>
                    </a:p>
                  </a:txBody>
                  <a:tcPr/>
                </a:tc>
                <a:extLst>
                  <a:ext uri="{0D108BD9-81ED-4DB2-BD59-A6C34878D82A}">
                    <a16:rowId xmlns:a16="http://schemas.microsoft.com/office/drawing/2014/main" val="10001"/>
                  </a:ext>
                </a:extLst>
              </a:tr>
              <a:tr h="540000">
                <a:tc>
                  <a:txBody>
                    <a:bodyPr/>
                    <a:lstStyle/>
                    <a:p>
                      <a:pPr algn="ctr"/>
                      <a:r>
                        <a:rPr lang="en-IN" dirty="0"/>
                        <a:t>39</a:t>
                      </a:r>
                    </a:p>
                  </a:txBody>
                  <a:tcPr/>
                </a:tc>
                <a:tc>
                  <a:txBody>
                    <a:bodyPr/>
                    <a:lstStyle/>
                    <a:p>
                      <a:pPr algn="ctr"/>
                      <a:r>
                        <a:rPr kumimoji="0" lang="en-IN" sz="1800" b="0" i="0" u="none" strike="noStrike" kern="1200" baseline="0" dirty="0">
                          <a:solidFill>
                            <a:schemeClr val="dk1"/>
                          </a:solidFill>
                          <a:latin typeface="+mn-lt"/>
                          <a:ea typeface="+mn-ea"/>
                          <a:cs typeface="+mn-cs"/>
                        </a:rPr>
                        <a:t>MAX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value</a:t>
                      </a:r>
                      <a:endParaRPr lang="en-IN" dirty="0"/>
                    </a:p>
                  </a:txBody>
                  <a:tcPr/>
                </a:tc>
                <a:extLst>
                  <a:ext uri="{0D108BD9-81ED-4DB2-BD59-A6C34878D82A}">
                    <a16:rowId xmlns:a16="http://schemas.microsoft.com/office/drawing/2014/main" val="10002"/>
                  </a:ext>
                </a:extLst>
              </a:tr>
              <a:tr h="540000">
                <a:tc>
                  <a:txBody>
                    <a:bodyPr/>
                    <a:lstStyle/>
                    <a:p>
                      <a:pPr algn="ctr"/>
                      <a:r>
                        <a:rPr lang="en-IN" dirty="0"/>
                        <a:t>40</a:t>
                      </a:r>
                    </a:p>
                  </a:txBody>
                  <a:tcPr/>
                </a:tc>
                <a:tc>
                  <a:txBody>
                    <a:bodyPr/>
                    <a:lstStyle/>
                    <a:p>
                      <a:pPr algn="ctr"/>
                      <a:r>
                        <a:rPr kumimoji="0" lang="en-IN" sz="1800" b="0" i="0" u="none" strike="noStrike" kern="1200" baseline="0" dirty="0">
                          <a:solidFill>
                            <a:schemeClr val="dk1"/>
                          </a:solidFill>
                          <a:latin typeface="+mn-lt"/>
                          <a:ea typeface="+mn-ea"/>
                          <a:cs typeface="+mn-cs"/>
                        </a:rPr>
                        <a:t>MEAN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a:t>
                      </a:r>
                      <a:endParaRPr lang="en-IN" dirty="0"/>
                    </a:p>
                  </a:txBody>
                  <a:tcPr/>
                </a:tc>
                <a:extLst>
                  <a:ext uri="{0D108BD9-81ED-4DB2-BD59-A6C34878D82A}">
                    <a16:rowId xmlns:a16="http://schemas.microsoft.com/office/drawing/2014/main" val="10003"/>
                  </a:ext>
                </a:extLst>
              </a:tr>
              <a:tr h="540000">
                <a:tc>
                  <a:txBody>
                    <a:bodyPr/>
                    <a:lstStyle/>
                    <a:p>
                      <a:pPr algn="ctr"/>
                      <a:r>
                        <a:rPr lang="en-IN" dirty="0"/>
                        <a:t>41</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MEDIAN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Median value</a:t>
                      </a:r>
                      <a:endParaRPr lang="en-IN" dirty="0"/>
                    </a:p>
                  </a:txBody>
                  <a:tcPr/>
                </a:tc>
                <a:extLst>
                  <a:ext uri="{0D108BD9-81ED-4DB2-BD59-A6C34878D82A}">
                    <a16:rowId xmlns:a16="http://schemas.microsoft.com/office/drawing/2014/main" val="10004"/>
                  </a:ext>
                </a:extLst>
              </a:tr>
              <a:tr h="540000">
                <a:tc>
                  <a:txBody>
                    <a:bodyPr/>
                    <a:lstStyle/>
                    <a:p>
                      <a:pPr algn="ctr"/>
                      <a:r>
                        <a:rPr lang="en-IN" dirty="0"/>
                        <a:t>42</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STD WAV VALUE</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Standard deviation</a:t>
                      </a:r>
                      <a:endParaRPr lang="en-IN" dirty="0"/>
                    </a:p>
                  </a:txBody>
                  <a:tcPr/>
                </a:tc>
                <a:extLst>
                  <a:ext uri="{0D108BD9-81ED-4DB2-BD59-A6C34878D82A}">
                    <a16:rowId xmlns:a16="http://schemas.microsoft.com/office/drawing/2014/main" val="10005"/>
                  </a:ext>
                </a:extLst>
              </a:tr>
              <a:tr h="540000">
                <a:tc>
                  <a:txBody>
                    <a:bodyPr/>
                    <a:lstStyle/>
                    <a:p>
                      <a:pPr algn="ctr"/>
                      <a:r>
                        <a:rPr lang="en-IN" dirty="0"/>
                        <a:t>43</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SKEWNESS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Skewness</a:t>
                      </a:r>
                      <a:endParaRPr lang="en-IN" dirty="0"/>
                    </a:p>
                  </a:txBody>
                  <a:tcPr/>
                </a:tc>
                <a:extLst>
                  <a:ext uri="{0D108BD9-81ED-4DB2-BD59-A6C34878D82A}">
                    <a16:rowId xmlns:a16="http://schemas.microsoft.com/office/drawing/2014/main" val="10006"/>
                  </a:ext>
                </a:extLst>
              </a:tr>
              <a:tr h="540000">
                <a:tc>
                  <a:txBody>
                    <a:bodyPr/>
                    <a:lstStyle/>
                    <a:p>
                      <a:pPr algn="ctr"/>
                      <a:r>
                        <a:rPr lang="en-IN" dirty="0"/>
                        <a:t>44</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KURTOSIS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Kurtosis</a:t>
                      </a:r>
                      <a:endParaRPr lang="en-IN" dirty="0"/>
                    </a:p>
                  </a:txBody>
                  <a:tcPr/>
                </a:tc>
                <a:extLst>
                  <a:ext uri="{0D108BD9-81ED-4DB2-BD59-A6C34878D82A}">
                    <a16:rowId xmlns:a16="http://schemas.microsoft.com/office/drawing/2014/main" val="10007"/>
                  </a:ext>
                </a:extLst>
              </a:tr>
              <a:tr h="540000">
                <a:tc>
                  <a:txBody>
                    <a:bodyPr/>
                    <a:lstStyle/>
                    <a:p>
                      <a:pPr algn="ctr"/>
                      <a:r>
                        <a:rPr lang="en-IN" dirty="0"/>
                        <a:t>45</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WAV BAND</a:t>
                      </a:r>
                      <a:endParaRPr lang="en-IN" dirty="0"/>
                    </a:p>
                  </a:txBody>
                  <a:tcPr/>
                </a:tc>
                <a:tc>
                  <a:txBody>
                    <a:bodyPr/>
                    <a:lstStyle/>
                    <a:p>
                      <a:r>
                        <a:rPr kumimoji="0" lang="en-IN" sz="1800" b="0" i="0" u="none" strike="noStrike" kern="1200" baseline="0" dirty="0">
                          <a:solidFill>
                            <a:schemeClr val="dk1"/>
                          </a:solidFill>
                          <a:latin typeface="+mn-lt"/>
                          <a:ea typeface="+mn-ea"/>
                          <a:cs typeface="+mn-cs"/>
                        </a:rPr>
                        <a:t>Relative energy</a:t>
                      </a:r>
                      <a:endParaRPr lang="en-IN" dirty="0"/>
                    </a:p>
                  </a:txBody>
                  <a:tcPr/>
                </a:tc>
                <a:extLst>
                  <a:ext uri="{0D108BD9-81ED-4DB2-BD59-A6C34878D82A}">
                    <a16:rowId xmlns:a16="http://schemas.microsoft.com/office/drawing/2014/main" val="10008"/>
                  </a:ext>
                </a:extLst>
              </a:tr>
            </a:tbl>
          </a:graphicData>
        </a:graphic>
      </p:graphicFrame>
      <p:sp>
        <p:nvSpPr>
          <p:cNvPr id="7" name="Title 1">
            <a:extLst>
              <a:ext uri="{FF2B5EF4-FFF2-40B4-BE49-F238E27FC236}">
                <a16:creationId xmlns:a16="http://schemas.microsoft.com/office/drawing/2014/main" id="{0A15D483-7D8A-A740-9AD8-8E6359F18489}"/>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Tree>
    <p:extLst>
      <p:ext uri="{BB962C8B-B14F-4D97-AF65-F5344CB8AC3E}">
        <p14:creationId xmlns:p14="http://schemas.microsoft.com/office/powerpoint/2010/main" val="34894953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47601" y="908912"/>
            <a:ext cx="7632848" cy="369332"/>
          </a:xfrm>
          <a:prstGeom prst="rect">
            <a:avLst/>
          </a:prstGeom>
        </p:spPr>
        <p:txBody>
          <a:bodyPr wrap="square">
            <a:spAutoFit/>
          </a:bodyPr>
          <a:lstStyle/>
          <a:p>
            <a:pPr algn="ctr"/>
            <a:r>
              <a:rPr lang="en-IN" b="1" dirty="0"/>
              <a:t>Wavelet based Features.</a:t>
            </a:r>
            <a:endParaRPr lang="en-IN" dirty="0"/>
          </a:p>
        </p:txBody>
      </p:sp>
      <p:graphicFrame>
        <p:nvGraphicFramePr>
          <p:cNvPr id="6" name="Table 5"/>
          <p:cNvGraphicFramePr>
            <a:graphicFrameLocks noGrp="1"/>
          </p:cNvGraphicFramePr>
          <p:nvPr>
            <p:extLst>
              <p:ext uri="{D42A27DB-BD31-4B8C-83A1-F6EECF244321}">
                <p14:modId xmlns:p14="http://schemas.microsoft.com/office/powerpoint/2010/main" val="1157894653"/>
              </p:ext>
            </p:extLst>
          </p:nvPr>
        </p:nvGraphicFramePr>
        <p:xfrm>
          <a:off x="1981200" y="1447800"/>
          <a:ext cx="8965650" cy="4754880"/>
        </p:xfrm>
        <a:graphic>
          <a:graphicData uri="http://schemas.openxmlformats.org/drawingml/2006/table">
            <a:tbl>
              <a:tblPr firstRow="1" bandRow="1">
                <a:tableStyleId>{5C22544A-7EE6-4342-B048-85BDC9FD1C3A}</a:tableStyleId>
              </a:tblPr>
              <a:tblGrid>
                <a:gridCol w="1046429">
                  <a:extLst>
                    <a:ext uri="{9D8B030D-6E8A-4147-A177-3AD203B41FA5}">
                      <a16:colId xmlns:a16="http://schemas.microsoft.com/office/drawing/2014/main" val="20000"/>
                    </a:ext>
                  </a:extLst>
                </a:gridCol>
                <a:gridCol w="3560835">
                  <a:extLst>
                    <a:ext uri="{9D8B030D-6E8A-4147-A177-3AD203B41FA5}">
                      <a16:colId xmlns:a16="http://schemas.microsoft.com/office/drawing/2014/main" val="20001"/>
                    </a:ext>
                  </a:extLst>
                </a:gridCol>
                <a:gridCol w="4358386">
                  <a:extLst>
                    <a:ext uri="{9D8B030D-6E8A-4147-A177-3AD203B41FA5}">
                      <a16:colId xmlns:a16="http://schemas.microsoft.com/office/drawing/2014/main" val="20002"/>
                    </a:ext>
                  </a:extLst>
                </a:gridCol>
              </a:tblGrid>
              <a:tr h="36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360000">
                <a:tc>
                  <a:txBody>
                    <a:bodyPr/>
                    <a:lstStyle/>
                    <a:p>
                      <a:pPr algn="ctr"/>
                      <a:r>
                        <a:rPr lang="en-IN" dirty="0"/>
                        <a:t>46</a:t>
                      </a:r>
                    </a:p>
                  </a:txBody>
                  <a:tcPr/>
                </a:tc>
                <a:tc>
                  <a:txBody>
                    <a:bodyPr/>
                    <a:lstStyle/>
                    <a:p>
                      <a:pPr algn="ctr"/>
                      <a:r>
                        <a:rPr kumimoji="0" lang="en-IN" sz="1800" b="0" i="0" u="none" strike="noStrike" kern="1200" baseline="0" dirty="0">
                          <a:solidFill>
                            <a:schemeClr val="dk1"/>
                          </a:solidFill>
                          <a:latin typeface="+mn-lt"/>
                          <a:ea typeface="+mn-ea"/>
                          <a:cs typeface="+mn-cs"/>
                        </a:rPr>
                        <a:t>ENTROPY SPECTRAL WAV</a:t>
                      </a:r>
                      <a:endParaRPr lang="en-IN" dirty="0"/>
                    </a:p>
                  </a:txBody>
                  <a:tcPr/>
                </a:tc>
                <a:tc>
                  <a:txBody>
                    <a:bodyPr/>
                    <a:lstStyle/>
                    <a:p>
                      <a:r>
                        <a:rPr kumimoji="0" lang="en-IN" sz="1800" b="0" i="0" u="none" strike="noStrike" kern="1200" baseline="0" dirty="0">
                          <a:solidFill>
                            <a:schemeClr val="dk1"/>
                          </a:solidFill>
                          <a:latin typeface="+mn-lt"/>
                          <a:ea typeface="+mn-ea"/>
                          <a:cs typeface="+mn-cs"/>
                        </a:rPr>
                        <a:t>The spectral entropy</a:t>
                      </a:r>
                      <a:endParaRPr lang="en-IN" dirty="0"/>
                    </a:p>
                  </a:txBody>
                  <a:tcPr/>
                </a:tc>
                <a:extLst>
                  <a:ext uri="{0D108BD9-81ED-4DB2-BD59-A6C34878D82A}">
                    <a16:rowId xmlns:a16="http://schemas.microsoft.com/office/drawing/2014/main" val="10001"/>
                  </a:ext>
                </a:extLst>
              </a:tr>
              <a:tr h="360000">
                <a:tc>
                  <a:txBody>
                    <a:bodyPr/>
                    <a:lstStyle/>
                    <a:p>
                      <a:pPr algn="ctr"/>
                      <a:r>
                        <a:rPr lang="en-IN" dirty="0"/>
                        <a:t>47</a:t>
                      </a:r>
                    </a:p>
                  </a:txBody>
                  <a:tcPr/>
                </a:tc>
                <a:tc>
                  <a:txBody>
                    <a:bodyPr/>
                    <a:lstStyle/>
                    <a:p>
                      <a:pPr algn="ctr"/>
                      <a:r>
                        <a:rPr kumimoji="0" lang="en-IN" sz="1800" b="0" i="0" u="none" strike="noStrike" kern="1200" baseline="0" dirty="0">
                          <a:solidFill>
                            <a:schemeClr val="dk1"/>
                          </a:solidFill>
                          <a:latin typeface="+mn-lt"/>
                          <a:ea typeface="+mn-ea"/>
                          <a:cs typeface="+mn-cs"/>
                        </a:rPr>
                        <a:t>1</a:t>
                      </a:r>
                      <a:r>
                        <a:rPr kumimoji="0" lang="en-IN" sz="1800" b="0" i="1" u="none" strike="noStrike" kern="1200" baseline="30000" dirty="0">
                          <a:solidFill>
                            <a:schemeClr val="dk1"/>
                          </a:solidFill>
                          <a:latin typeface="+mn-lt"/>
                          <a:ea typeface="+mn-ea"/>
                          <a:cs typeface="+mn-cs"/>
                        </a:rPr>
                        <a:t>st</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WAV MEAN</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 of the 1</a:t>
                      </a:r>
                      <a:r>
                        <a:rPr kumimoji="0" lang="en-IN" sz="1800" b="0" i="1" u="none" strike="noStrike" kern="1200" baseline="0" dirty="0">
                          <a:solidFill>
                            <a:schemeClr val="dk1"/>
                          </a:solidFill>
                          <a:latin typeface="+mn-lt"/>
                          <a:ea typeface="+mn-ea"/>
                          <a:cs typeface="+mn-cs"/>
                        </a:rPr>
                        <a:t>st </a:t>
                      </a:r>
                      <a:r>
                        <a:rPr kumimoji="0" lang="en-IN" sz="1800" b="0" i="0" u="none" strike="noStrike" kern="1200" baseline="0" dirty="0">
                          <a:solidFill>
                            <a:schemeClr val="dk1"/>
                          </a:solidFill>
                          <a:latin typeface="+mn-lt"/>
                          <a:ea typeface="+mn-ea"/>
                          <a:cs typeface="+mn-cs"/>
                        </a:rPr>
                        <a:t>derivative</a:t>
                      </a:r>
                      <a:endParaRPr lang="en-IN" dirty="0"/>
                    </a:p>
                  </a:txBody>
                  <a:tcPr/>
                </a:tc>
                <a:extLst>
                  <a:ext uri="{0D108BD9-81ED-4DB2-BD59-A6C34878D82A}">
                    <a16:rowId xmlns:a16="http://schemas.microsoft.com/office/drawing/2014/main" val="10002"/>
                  </a:ext>
                </a:extLst>
              </a:tr>
              <a:tr h="360000">
                <a:tc>
                  <a:txBody>
                    <a:bodyPr/>
                    <a:lstStyle/>
                    <a:p>
                      <a:pPr algn="ctr"/>
                      <a:r>
                        <a:rPr lang="en-IN" dirty="0"/>
                        <a:t>48</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1</a:t>
                      </a:r>
                      <a:r>
                        <a:rPr kumimoji="0" lang="en-IN" sz="1800" b="0" i="1" u="none" strike="noStrike" kern="1200" baseline="30000" dirty="0">
                          <a:solidFill>
                            <a:schemeClr val="dk1"/>
                          </a:solidFill>
                          <a:latin typeface="+mn-lt"/>
                          <a:ea typeface="+mn-ea"/>
                          <a:cs typeface="+mn-cs"/>
                        </a:rPr>
                        <a:t>st</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WAV MAX</a:t>
                      </a:r>
                      <a:endParaRPr lang="en-IN" dirty="0"/>
                    </a:p>
                    <a:p>
                      <a:pPr algn="ct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value of the 1</a:t>
                      </a:r>
                      <a:r>
                        <a:rPr kumimoji="0" lang="en-IN" sz="1800" b="0" i="1" u="none" strike="noStrike" kern="1200" baseline="0" dirty="0">
                          <a:solidFill>
                            <a:schemeClr val="dk1"/>
                          </a:solidFill>
                          <a:latin typeface="+mn-lt"/>
                          <a:ea typeface="+mn-ea"/>
                          <a:cs typeface="+mn-cs"/>
                        </a:rPr>
                        <a:t>st </a:t>
                      </a:r>
                      <a:r>
                        <a:rPr kumimoji="0" lang="en-IN" sz="1800" b="0" i="0" u="none" strike="noStrike" kern="1200" baseline="0" dirty="0">
                          <a:solidFill>
                            <a:schemeClr val="dk1"/>
                          </a:solidFill>
                          <a:latin typeface="+mn-lt"/>
                          <a:ea typeface="+mn-ea"/>
                          <a:cs typeface="+mn-cs"/>
                        </a:rPr>
                        <a:t>derivative</a:t>
                      </a:r>
                      <a:endParaRPr lang="en-IN" dirty="0"/>
                    </a:p>
                  </a:txBody>
                  <a:tcPr/>
                </a:tc>
                <a:extLst>
                  <a:ext uri="{0D108BD9-81ED-4DB2-BD59-A6C34878D82A}">
                    <a16:rowId xmlns:a16="http://schemas.microsoft.com/office/drawing/2014/main" val="10003"/>
                  </a:ext>
                </a:extLst>
              </a:tr>
              <a:tr h="360000">
                <a:tc>
                  <a:txBody>
                    <a:bodyPr/>
                    <a:lstStyle/>
                    <a:p>
                      <a:pPr algn="ctr"/>
                      <a:r>
                        <a:rPr lang="en-IN" dirty="0"/>
                        <a:t>49</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2</a:t>
                      </a:r>
                      <a:r>
                        <a:rPr kumimoji="0" lang="en-IN" sz="1800" b="0" i="0" u="none" strike="noStrike" kern="1200" baseline="30000" dirty="0">
                          <a:solidFill>
                            <a:schemeClr val="dk1"/>
                          </a:solidFill>
                          <a:latin typeface="+mn-lt"/>
                          <a:ea typeface="+mn-ea"/>
                          <a:cs typeface="+mn-cs"/>
                        </a:rPr>
                        <a:t>nd</a:t>
                      </a:r>
                      <a:r>
                        <a:rPr kumimoji="0" lang="en-IN" sz="1800" b="0" i="0" u="none" strike="noStrike" kern="1200" baseline="0" dirty="0">
                          <a:solidFill>
                            <a:schemeClr val="dk1"/>
                          </a:solidFill>
                          <a:latin typeface="+mn-lt"/>
                          <a:ea typeface="+mn-ea"/>
                          <a:cs typeface="+mn-cs"/>
                        </a:rPr>
                        <a:t> </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WAV MEAN</a:t>
                      </a:r>
                      <a:endParaRPr lang="en-IN" dirty="0"/>
                    </a:p>
                    <a:p>
                      <a:pPr marL="0" marR="0" indent="0" algn="ctr" defTabSz="914400" rtl="0" eaLnBrk="1" fontAlgn="auto" latinLnBrk="0" hangingPunct="1">
                        <a:lnSpc>
                          <a:spcPct val="100000"/>
                        </a:lnSpc>
                        <a:spcBef>
                          <a:spcPts val="0"/>
                        </a:spcBef>
                        <a:spcAft>
                          <a:spcPts val="0"/>
                        </a:spcAft>
                        <a:buClrTx/>
                        <a:buSzTx/>
                        <a:buFontTx/>
                        <a:buNone/>
                        <a:tabLst/>
                        <a:defRPr/>
                      </a:pP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 of the 2</a:t>
                      </a:r>
                      <a:r>
                        <a:rPr kumimoji="0" lang="en-IN" sz="1800" b="0" i="1" u="none" strike="noStrike" kern="1200" baseline="0" dirty="0">
                          <a:solidFill>
                            <a:schemeClr val="dk1"/>
                          </a:solidFill>
                          <a:latin typeface="+mn-lt"/>
                          <a:ea typeface="+mn-ea"/>
                          <a:cs typeface="+mn-cs"/>
                        </a:rPr>
                        <a:t>nd </a:t>
                      </a:r>
                      <a:r>
                        <a:rPr kumimoji="0" lang="en-IN" sz="1800" b="0" i="0" u="none" strike="noStrike" kern="1200" baseline="0" dirty="0">
                          <a:solidFill>
                            <a:schemeClr val="dk1"/>
                          </a:solidFill>
                          <a:latin typeface="+mn-lt"/>
                          <a:ea typeface="+mn-ea"/>
                          <a:cs typeface="+mn-cs"/>
                        </a:rPr>
                        <a:t>derivative</a:t>
                      </a:r>
                      <a:endParaRPr lang="en-IN" dirty="0"/>
                    </a:p>
                  </a:txBody>
                  <a:tcPr/>
                </a:tc>
                <a:extLst>
                  <a:ext uri="{0D108BD9-81ED-4DB2-BD59-A6C34878D82A}">
                    <a16:rowId xmlns:a16="http://schemas.microsoft.com/office/drawing/2014/main" val="10004"/>
                  </a:ext>
                </a:extLst>
              </a:tr>
              <a:tr h="360000">
                <a:tc>
                  <a:txBody>
                    <a:bodyPr/>
                    <a:lstStyle/>
                    <a:p>
                      <a:pPr algn="ctr"/>
                      <a:r>
                        <a:rPr lang="en-IN" dirty="0"/>
                        <a:t>50</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2</a:t>
                      </a:r>
                      <a:r>
                        <a:rPr kumimoji="0" lang="en-IN" sz="1800" b="0" i="0" u="none" strike="noStrike" kern="1200" baseline="30000" dirty="0">
                          <a:solidFill>
                            <a:schemeClr val="dk1"/>
                          </a:solidFill>
                          <a:latin typeface="+mn-lt"/>
                          <a:ea typeface="+mn-ea"/>
                          <a:cs typeface="+mn-cs"/>
                        </a:rPr>
                        <a:t>nd</a:t>
                      </a:r>
                      <a:r>
                        <a:rPr kumimoji="0" lang="en-IN" sz="1800" b="0" i="0" u="none" strike="noStrike" kern="1200" baseline="0" dirty="0">
                          <a:solidFill>
                            <a:schemeClr val="dk1"/>
                          </a:solidFill>
                          <a:latin typeface="+mn-lt"/>
                          <a:ea typeface="+mn-ea"/>
                          <a:cs typeface="+mn-cs"/>
                        </a:rPr>
                        <a:t> </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WAV MAX</a:t>
                      </a:r>
                      <a:endParaRPr lang="en-IN" dirty="0"/>
                    </a:p>
                    <a:p>
                      <a:pPr marL="0" marR="0" indent="0" algn="ctr" defTabSz="914400" rtl="0" eaLnBrk="1" fontAlgn="auto" latinLnBrk="0" hangingPunct="1">
                        <a:lnSpc>
                          <a:spcPct val="100000"/>
                        </a:lnSpc>
                        <a:spcBef>
                          <a:spcPts val="0"/>
                        </a:spcBef>
                        <a:spcAft>
                          <a:spcPts val="0"/>
                        </a:spcAft>
                        <a:buClrTx/>
                        <a:buSzTx/>
                        <a:buFontTx/>
                        <a:buNone/>
                        <a:tabLst/>
                        <a:defRPr/>
                      </a:pP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Maximum value of the 2</a:t>
                      </a:r>
                      <a:r>
                        <a:rPr kumimoji="0" lang="en-IN" sz="1800" b="0" i="1" u="none" strike="noStrike" kern="1200" baseline="0" dirty="0">
                          <a:solidFill>
                            <a:schemeClr val="dk1"/>
                          </a:solidFill>
                          <a:latin typeface="+mn-lt"/>
                          <a:ea typeface="+mn-ea"/>
                          <a:cs typeface="+mn-cs"/>
                        </a:rPr>
                        <a:t>nd </a:t>
                      </a:r>
                      <a:r>
                        <a:rPr kumimoji="0" lang="en-IN" sz="1800" b="0" i="0" u="none" strike="noStrike" kern="1200" baseline="0" dirty="0">
                          <a:solidFill>
                            <a:schemeClr val="dk1"/>
                          </a:solidFill>
                          <a:latin typeface="+mn-lt"/>
                          <a:ea typeface="+mn-ea"/>
                          <a:cs typeface="+mn-cs"/>
                        </a:rPr>
                        <a:t>derivative</a:t>
                      </a:r>
                      <a:endParaRPr lang="en-IN" dirty="0"/>
                    </a:p>
                  </a:txBody>
                  <a:tcPr/>
                </a:tc>
                <a:extLst>
                  <a:ext uri="{0D108BD9-81ED-4DB2-BD59-A6C34878D82A}">
                    <a16:rowId xmlns:a16="http://schemas.microsoft.com/office/drawing/2014/main" val="10005"/>
                  </a:ext>
                </a:extLst>
              </a:tr>
              <a:tr h="360000">
                <a:tc>
                  <a:txBody>
                    <a:bodyPr/>
                    <a:lstStyle/>
                    <a:p>
                      <a:pPr algn="ctr"/>
                      <a:r>
                        <a:rPr lang="en-IN" dirty="0"/>
                        <a:t>51</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ENERGY PERCENT WAV</a:t>
                      </a:r>
                      <a:endParaRPr lang="en-IN" dirty="0"/>
                    </a:p>
                  </a:txBody>
                  <a:tcPr/>
                </a:tc>
                <a:tc>
                  <a:txBody>
                    <a:bodyPr/>
                    <a:lstStyle/>
                    <a:p>
                      <a:r>
                        <a:rPr kumimoji="0" lang="en-IN" sz="1800" b="0" i="0" u="none" strike="noStrike" kern="1200" baseline="0" dirty="0">
                          <a:solidFill>
                            <a:schemeClr val="dk1"/>
                          </a:solidFill>
                          <a:latin typeface="+mn-lt"/>
                          <a:ea typeface="+mn-ea"/>
                          <a:cs typeface="+mn-cs"/>
                        </a:rPr>
                        <a:t>Percentage of the total energy of a</a:t>
                      </a:r>
                    </a:p>
                    <a:p>
                      <a:r>
                        <a:rPr kumimoji="0" lang="en-IN" sz="1800" b="0" i="0" u="none" strike="noStrike" kern="1200" baseline="0" dirty="0">
                          <a:solidFill>
                            <a:schemeClr val="dk1"/>
                          </a:solidFill>
                          <a:latin typeface="+mn-lt"/>
                          <a:ea typeface="+mn-ea"/>
                          <a:cs typeface="+mn-cs"/>
                        </a:rPr>
                        <a:t>detail/approximation</a:t>
                      </a:r>
                      <a:endParaRPr lang="en-IN" dirty="0"/>
                    </a:p>
                  </a:txBody>
                  <a:tcPr/>
                </a:tc>
                <a:extLst>
                  <a:ext uri="{0D108BD9-81ED-4DB2-BD59-A6C34878D82A}">
                    <a16:rowId xmlns:a16="http://schemas.microsoft.com/office/drawing/2014/main" val="10006"/>
                  </a:ext>
                </a:extLst>
              </a:tr>
              <a:tr h="360000">
                <a:tc>
                  <a:txBody>
                    <a:bodyPr/>
                    <a:lstStyle/>
                    <a:p>
                      <a:pPr algn="ctr"/>
                      <a:r>
                        <a:rPr lang="en-IN" dirty="0"/>
                        <a:t>52</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WAV ZERO CROSSING</a:t>
                      </a:r>
                      <a:endParaRPr lang="en-IN" dirty="0"/>
                    </a:p>
                  </a:txBody>
                  <a:tcPr/>
                </a:tc>
                <a:tc>
                  <a:txBody>
                    <a:bodyPr/>
                    <a:lstStyle/>
                    <a:p>
                      <a:r>
                        <a:rPr kumimoji="0" lang="en-IN" sz="1800" b="0" i="0" u="none" strike="noStrike" kern="1200" baseline="0" dirty="0">
                          <a:solidFill>
                            <a:schemeClr val="dk1"/>
                          </a:solidFill>
                          <a:latin typeface="+mn-lt"/>
                          <a:ea typeface="+mn-ea"/>
                          <a:cs typeface="+mn-cs"/>
                        </a:rPr>
                        <a:t>Zero crossing</a:t>
                      </a:r>
                      <a:endParaRPr lang="en-IN" dirty="0"/>
                    </a:p>
                  </a:txBody>
                  <a:tcPr/>
                </a:tc>
                <a:extLst>
                  <a:ext uri="{0D108BD9-81ED-4DB2-BD59-A6C34878D82A}">
                    <a16:rowId xmlns:a16="http://schemas.microsoft.com/office/drawing/2014/main" val="10007"/>
                  </a:ext>
                </a:extLst>
              </a:tr>
              <a:tr h="360000">
                <a:tc>
                  <a:txBody>
                    <a:bodyPr/>
                    <a:lstStyle/>
                    <a:p>
                      <a:pPr algn="ctr"/>
                      <a:r>
                        <a:rPr lang="en-IN" dirty="0"/>
                        <a:t>53</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WAV COEFF OF VARIATION</a:t>
                      </a:r>
                      <a:endParaRPr lang="en-IN" dirty="0"/>
                    </a:p>
                  </a:txBody>
                  <a:tcPr/>
                </a:tc>
                <a:tc>
                  <a:txBody>
                    <a:bodyPr/>
                    <a:lstStyle/>
                    <a:p>
                      <a:r>
                        <a:rPr kumimoji="0" lang="en-IN" sz="1800" b="0" i="0" u="none" strike="noStrike" kern="1200" baseline="0" dirty="0">
                          <a:solidFill>
                            <a:schemeClr val="dk1"/>
                          </a:solidFill>
                          <a:latin typeface="+mn-lt"/>
                          <a:ea typeface="+mn-ea"/>
                          <a:cs typeface="+mn-cs"/>
                        </a:rPr>
                        <a:t>Coefficient of variation</a:t>
                      </a:r>
                      <a:endParaRPr lang="en-IN" dirty="0"/>
                    </a:p>
                  </a:txBody>
                  <a:tcPr/>
                </a:tc>
                <a:extLst>
                  <a:ext uri="{0D108BD9-81ED-4DB2-BD59-A6C34878D82A}">
                    <a16:rowId xmlns:a16="http://schemas.microsoft.com/office/drawing/2014/main" val="10008"/>
                  </a:ext>
                </a:extLst>
              </a:tr>
              <a:tr h="360000">
                <a:tc>
                  <a:txBody>
                    <a:bodyPr/>
                    <a:lstStyle/>
                    <a:p>
                      <a:pPr algn="ctr"/>
                      <a:r>
                        <a:rPr lang="en-IN" dirty="0"/>
                        <a:t>54</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WAV TOTAL ENERGY</a:t>
                      </a:r>
                      <a:endParaRPr lang="en-IN" dirty="0"/>
                    </a:p>
                  </a:txBody>
                  <a:tcPr/>
                </a:tc>
                <a:tc>
                  <a:txBody>
                    <a:bodyPr/>
                    <a:lstStyle/>
                    <a:p>
                      <a:r>
                        <a:rPr lang="en-IN" dirty="0"/>
                        <a:t>Total Energy</a:t>
                      </a:r>
                    </a:p>
                  </a:txBody>
                  <a:tcPr/>
                </a:tc>
                <a:extLst>
                  <a:ext uri="{0D108BD9-81ED-4DB2-BD59-A6C34878D82A}">
                    <a16:rowId xmlns:a16="http://schemas.microsoft.com/office/drawing/2014/main" val="10009"/>
                  </a:ext>
                </a:extLst>
              </a:tr>
            </a:tbl>
          </a:graphicData>
        </a:graphic>
      </p:graphicFrame>
      <p:sp>
        <p:nvSpPr>
          <p:cNvPr id="7" name="Title 1">
            <a:extLst>
              <a:ext uri="{FF2B5EF4-FFF2-40B4-BE49-F238E27FC236}">
                <a16:creationId xmlns:a16="http://schemas.microsoft.com/office/drawing/2014/main" id="{D03CAE13-4F71-994F-AC3D-32BE834E8484}"/>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Tree>
    <p:extLst>
      <p:ext uri="{BB962C8B-B14F-4D97-AF65-F5344CB8AC3E}">
        <p14:creationId xmlns:p14="http://schemas.microsoft.com/office/powerpoint/2010/main" val="35902633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22784" y="930148"/>
            <a:ext cx="7632848" cy="369332"/>
          </a:xfrm>
          <a:prstGeom prst="rect">
            <a:avLst/>
          </a:prstGeom>
        </p:spPr>
        <p:txBody>
          <a:bodyPr wrap="square">
            <a:spAutoFit/>
          </a:bodyPr>
          <a:lstStyle/>
          <a:p>
            <a:pPr algn="ctr"/>
            <a:r>
              <a:rPr lang="en-IN" b="1" dirty="0"/>
              <a:t>Other Features.</a:t>
            </a:r>
            <a:endParaRPr lang="en-IN" dirty="0"/>
          </a:p>
        </p:txBody>
      </p:sp>
      <p:graphicFrame>
        <p:nvGraphicFramePr>
          <p:cNvPr id="6" name="Table 5"/>
          <p:cNvGraphicFramePr>
            <a:graphicFrameLocks noGrp="1"/>
          </p:cNvGraphicFramePr>
          <p:nvPr>
            <p:extLst>
              <p:ext uri="{D42A27DB-BD31-4B8C-83A1-F6EECF244321}">
                <p14:modId xmlns:p14="http://schemas.microsoft.com/office/powerpoint/2010/main" val="3006479828"/>
              </p:ext>
            </p:extLst>
          </p:nvPr>
        </p:nvGraphicFramePr>
        <p:xfrm>
          <a:off x="1981200" y="1484784"/>
          <a:ext cx="8626094" cy="3600000"/>
        </p:xfrm>
        <a:graphic>
          <a:graphicData uri="http://schemas.openxmlformats.org/drawingml/2006/table">
            <a:tbl>
              <a:tblPr firstRow="1" bandRow="1">
                <a:tableStyleId>{5C22544A-7EE6-4342-B048-85BDC9FD1C3A}</a:tableStyleId>
              </a:tblPr>
              <a:tblGrid>
                <a:gridCol w="1006797">
                  <a:extLst>
                    <a:ext uri="{9D8B030D-6E8A-4147-A177-3AD203B41FA5}">
                      <a16:colId xmlns:a16="http://schemas.microsoft.com/office/drawing/2014/main" val="20000"/>
                    </a:ext>
                  </a:extLst>
                </a:gridCol>
                <a:gridCol w="3425976">
                  <a:extLst>
                    <a:ext uri="{9D8B030D-6E8A-4147-A177-3AD203B41FA5}">
                      <a16:colId xmlns:a16="http://schemas.microsoft.com/office/drawing/2014/main" val="20001"/>
                    </a:ext>
                  </a:extLst>
                </a:gridCol>
                <a:gridCol w="4193321">
                  <a:extLst>
                    <a:ext uri="{9D8B030D-6E8A-4147-A177-3AD203B41FA5}">
                      <a16:colId xmlns:a16="http://schemas.microsoft.com/office/drawing/2014/main" val="20002"/>
                    </a:ext>
                  </a:extLst>
                </a:gridCol>
              </a:tblGrid>
              <a:tr h="72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720000">
                <a:tc>
                  <a:txBody>
                    <a:bodyPr/>
                    <a:lstStyle/>
                    <a:p>
                      <a:pPr algn="ctr"/>
                      <a:r>
                        <a:rPr lang="en-IN" dirty="0"/>
                        <a:t>55</a:t>
                      </a:r>
                    </a:p>
                  </a:txBody>
                  <a:tcPr/>
                </a:tc>
                <a:tc>
                  <a:txBody>
                    <a:bodyPr/>
                    <a:lstStyle/>
                    <a:p>
                      <a:pPr algn="ctr"/>
                      <a:r>
                        <a:rPr kumimoji="0" lang="en-IN" sz="1800" b="0" i="0" u="none" strike="noStrike" kern="1200" baseline="0" dirty="0">
                          <a:solidFill>
                            <a:schemeClr val="dk1"/>
                          </a:solidFill>
                          <a:latin typeface="+mn-lt"/>
                          <a:ea typeface="+mn-ea"/>
                          <a:cs typeface="+mn-cs"/>
                        </a:rPr>
                        <a:t>ENTROPY SPECTRAL</a:t>
                      </a:r>
                      <a:endParaRPr lang="en-IN" dirty="0"/>
                    </a:p>
                  </a:txBody>
                  <a:tcPr/>
                </a:tc>
                <a:tc>
                  <a:txBody>
                    <a:bodyPr/>
                    <a:lstStyle/>
                    <a:p>
                      <a:r>
                        <a:rPr kumimoji="0" lang="en-IN" sz="1800" b="0" i="0" u="none" strike="noStrike" kern="1200" baseline="0" dirty="0">
                          <a:solidFill>
                            <a:schemeClr val="dk1"/>
                          </a:solidFill>
                          <a:latin typeface="+mn-lt"/>
                          <a:ea typeface="+mn-ea"/>
                          <a:cs typeface="+mn-cs"/>
                        </a:rPr>
                        <a:t>The spectral entropy</a:t>
                      </a:r>
                      <a:endParaRPr lang="en-IN" dirty="0"/>
                    </a:p>
                  </a:txBody>
                  <a:tcPr/>
                </a:tc>
                <a:extLst>
                  <a:ext uri="{0D108BD9-81ED-4DB2-BD59-A6C34878D82A}">
                    <a16:rowId xmlns:a16="http://schemas.microsoft.com/office/drawing/2014/main" val="10001"/>
                  </a:ext>
                </a:extLst>
              </a:tr>
              <a:tr h="720000">
                <a:tc>
                  <a:txBody>
                    <a:bodyPr/>
                    <a:lstStyle/>
                    <a:p>
                      <a:pPr algn="ctr"/>
                      <a:r>
                        <a:rPr lang="en-IN" dirty="0"/>
                        <a:t>56</a:t>
                      </a:r>
                    </a:p>
                  </a:txBody>
                  <a:tcPr/>
                </a:tc>
                <a:tc>
                  <a:txBody>
                    <a:bodyPr/>
                    <a:lstStyle/>
                    <a:p>
                      <a:pPr algn="ctr"/>
                      <a:r>
                        <a:rPr kumimoji="0" lang="en-IN" sz="1800" b="0" i="0" u="none" strike="noStrike" kern="1200" baseline="0" dirty="0">
                          <a:solidFill>
                            <a:schemeClr val="dk1"/>
                          </a:solidFill>
                          <a:latin typeface="+mn-lt"/>
                          <a:ea typeface="+mn-ea"/>
                          <a:cs typeface="+mn-cs"/>
                        </a:rPr>
                        <a:t>ENTROPY SHANNON</a:t>
                      </a:r>
                      <a:endParaRPr lang="en-IN" dirty="0"/>
                    </a:p>
                  </a:txBody>
                  <a:tcPr/>
                </a:tc>
                <a:tc>
                  <a:txBody>
                    <a:bodyPr/>
                    <a:lstStyle/>
                    <a:p>
                      <a:r>
                        <a:rPr kumimoji="0" lang="en-IN" sz="1800" b="0" i="0" u="none" strike="noStrike" kern="1200" baseline="0" dirty="0">
                          <a:solidFill>
                            <a:schemeClr val="dk1"/>
                          </a:solidFill>
                          <a:latin typeface="+mn-lt"/>
                          <a:ea typeface="+mn-ea"/>
                          <a:cs typeface="+mn-cs"/>
                        </a:rPr>
                        <a:t>The Shannon entropy</a:t>
                      </a:r>
                      <a:endParaRPr lang="en-IN" dirty="0"/>
                    </a:p>
                  </a:txBody>
                  <a:tcPr/>
                </a:tc>
                <a:extLst>
                  <a:ext uri="{0D108BD9-81ED-4DB2-BD59-A6C34878D82A}">
                    <a16:rowId xmlns:a16="http://schemas.microsoft.com/office/drawing/2014/main" val="10002"/>
                  </a:ext>
                </a:extLst>
              </a:tr>
              <a:tr h="720000">
                <a:tc>
                  <a:txBody>
                    <a:bodyPr/>
                    <a:lstStyle/>
                    <a:p>
                      <a:pPr algn="ctr"/>
                      <a:r>
                        <a:rPr lang="en-IN" dirty="0"/>
                        <a:t>57</a:t>
                      </a:r>
                    </a:p>
                  </a:txBody>
                  <a:tcPr/>
                </a:tc>
                <a:tc>
                  <a:txBody>
                    <a:bodyPr/>
                    <a:lstStyle/>
                    <a:p>
                      <a:pPr algn="ctr"/>
                      <a:r>
                        <a:rPr kumimoji="0" lang="en-IN" sz="1800" b="0" i="0" u="none" strike="noStrike" kern="1200" baseline="0" dirty="0">
                          <a:solidFill>
                            <a:schemeClr val="dk1"/>
                          </a:solidFill>
                          <a:latin typeface="+mn-lt"/>
                          <a:ea typeface="+mn-ea"/>
                          <a:cs typeface="+mn-cs"/>
                        </a:rPr>
                        <a:t>MAX ABS XCORR </a:t>
                      </a:r>
                    </a:p>
                    <a:p>
                      <a:pPr algn="ctr"/>
                      <a:r>
                        <a:rPr kumimoji="0" lang="en-IN" sz="1800" b="0" i="0" u="none" strike="noStrike" kern="1200" baseline="0" dirty="0">
                          <a:solidFill>
                            <a:schemeClr val="dk1"/>
                          </a:solidFill>
                          <a:latin typeface="+mn-lt"/>
                          <a:ea typeface="+mn-ea"/>
                          <a:cs typeface="+mn-cs"/>
                        </a:rPr>
                        <a:t>EEG-EEG</a:t>
                      </a: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positive amplitude of auto-correlation or cross-Correlation function</a:t>
                      </a:r>
                      <a:endParaRPr lang="en-IN" dirty="0"/>
                    </a:p>
                  </a:txBody>
                  <a:tcPr/>
                </a:tc>
                <a:extLst>
                  <a:ext uri="{0D108BD9-81ED-4DB2-BD59-A6C34878D82A}">
                    <a16:rowId xmlns:a16="http://schemas.microsoft.com/office/drawing/2014/main" val="10003"/>
                  </a:ext>
                </a:extLst>
              </a:tr>
              <a:tr h="720000">
                <a:tc>
                  <a:txBody>
                    <a:bodyPr/>
                    <a:lstStyle/>
                    <a:p>
                      <a:pPr algn="ctr"/>
                      <a:r>
                        <a:rPr lang="en-IN" dirty="0"/>
                        <a:t>58</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MEAN ABS XCORR EEG-EEG</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 of auto-correlation or cross-correlation function</a:t>
                      </a:r>
                      <a:endParaRPr lang="en-IN" dirty="0"/>
                    </a:p>
                  </a:txBody>
                  <a:tcPr/>
                </a:tc>
                <a:extLst>
                  <a:ext uri="{0D108BD9-81ED-4DB2-BD59-A6C34878D82A}">
                    <a16:rowId xmlns:a16="http://schemas.microsoft.com/office/drawing/2014/main" val="10004"/>
                  </a:ext>
                </a:extLst>
              </a:tr>
            </a:tbl>
          </a:graphicData>
        </a:graphic>
      </p:graphicFrame>
      <p:sp>
        <p:nvSpPr>
          <p:cNvPr id="7" name="Title 1">
            <a:extLst>
              <a:ext uri="{FF2B5EF4-FFF2-40B4-BE49-F238E27FC236}">
                <a16:creationId xmlns:a16="http://schemas.microsoft.com/office/drawing/2014/main" id="{6355419C-A8D2-EE4D-8720-0298EC00CCCF}"/>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Tree>
    <p:extLst>
      <p:ext uri="{BB962C8B-B14F-4D97-AF65-F5344CB8AC3E}">
        <p14:creationId xmlns:p14="http://schemas.microsoft.com/office/powerpoint/2010/main" val="8935434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THIRD STEP: FEATURE CONDITIONING </a:t>
            </a:r>
          </a:p>
        </p:txBody>
      </p:sp>
      <p:sp>
        <p:nvSpPr>
          <p:cNvPr id="3" name="Content Placeholder 2"/>
          <p:cNvSpPr>
            <a:spLocks noGrp="1"/>
          </p:cNvSpPr>
          <p:nvPr>
            <p:ph idx="1"/>
          </p:nvPr>
        </p:nvSpPr>
        <p:spPr>
          <a:xfrm>
            <a:off x="762000" y="990600"/>
            <a:ext cx="10591800" cy="5105400"/>
          </a:xfrm>
        </p:spPr>
        <p:txBody>
          <a:bodyPr>
            <a:noAutofit/>
          </a:bodyPr>
          <a:lstStyle/>
          <a:p>
            <a:pPr algn="just"/>
            <a:r>
              <a:rPr lang="en-IN" sz="2400" dirty="0">
                <a:latin typeface="Times New Roman" panose="02020603050405020304" pitchFamily="18" charset="0"/>
                <a:cs typeface="Times New Roman" panose="02020603050405020304" pitchFamily="18" charset="0"/>
              </a:rPr>
              <a:t>The distributions and the relationships among the features can have a significant effect on the performance of the translation algorithm that follows feature extraction. These effects depend on the characteristics of the particular translation algorithm. </a:t>
            </a:r>
          </a:p>
          <a:p>
            <a:pPr marL="0" indent="0" algn="just">
              <a:buNone/>
            </a:pPr>
            <a:endParaRPr lang="en-IN" sz="2400" dirty="0">
              <a:latin typeface="Times New Roman" panose="02020603050405020304" pitchFamily="18" charset="0"/>
              <a:cs typeface="Times New Roman" panose="02020603050405020304" pitchFamily="18" charset="0"/>
            </a:endParaRPr>
          </a:p>
          <a:p>
            <a:pPr lvl="1" algn="just"/>
            <a:r>
              <a:rPr lang="en-IN" b="1" i="1" dirty="0"/>
              <a:t>NORMALIZATION </a:t>
            </a:r>
            <a:endParaRPr lang="en-IN" sz="2000" dirty="0"/>
          </a:p>
          <a:p>
            <a:pPr lvl="1" algn="just"/>
            <a:r>
              <a:rPr lang="en-IN" b="1" i="1" dirty="0"/>
              <a:t>LOG-NORMAL TRANSFORMS </a:t>
            </a:r>
            <a:endParaRPr lang="en-IN" sz="2000" dirty="0"/>
          </a:p>
          <a:p>
            <a:pPr lvl="1" algn="just"/>
            <a:r>
              <a:rPr lang="en-IN" b="1" i="1" dirty="0"/>
              <a:t>FEATURE SMOOTHING </a:t>
            </a:r>
            <a:endParaRPr lang="en-IN" sz="2000" dirty="0"/>
          </a:p>
          <a:p>
            <a:pPr lvl="1" algn="just"/>
            <a:r>
              <a:rPr lang="en-IN" b="1" i="1" dirty="0"/>
              <a:t>PCA AND ICA </a:t>
            </a:r>
            <a:endParaRPr lang="en-IN" sz="2000" dirty="0"/>
          </a:p>
          <a:p>
            <a:pPr lvl="1" algn="just"/>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20506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381000"/>
            <a:ext cx="10515600" cy="4114800"/>
          </a:xfrm>
        </p:spPr>
        <p:txBody>
          <a:bodyPr>
            <a:normAutofit/>
          </a:bodyPr>
          <a:lstStyle/>
          <a:p>
            <a:endParaRPr lang="en-US" sz="4000" dirty="0"/>
          </a:p>
          <a:p>
            <a:endParaRPr lang="en-US" sz="4000" dirty="0"/>
          </a:p>
          <a:p>
            <a:pPr marL="0" indent="0" algn="ctr">
              <a:buNone/>
            </a:pPr>
            <a:endParaRPr lang="en-US" sz="4000" dirty="0"/>
          </a:p>
          <a:p>
            <a:pPr marL="0" indent="0" algn="ctr">
              <a:buNone/>
            </a:pPr>
            <a:endParaRPr lang="en-US" sz="4000" dirty="0"/>
          </a:p>
          <a:p>
            <a:pPr marL="0" indent="0" algn="ctr">
              <a:buNone/>
            </a:pPr>
            <a:r>
              <a:rPr lang="en-US" sz="4000" dirty="0"/>
              <a:t>Thank You!</a:t>
            </a:r>
          </a:p>
        </p:txBody>
      </p:sp>
    </p:spTree>
    <p:extLst>
      <p:ext uri="{BB962C8B-B14F-4D97-AF65-F5344CB8AC3E}">
        <p14:creationId xmlns:p14="http://schemas.microsoft.com/office/powerpoint/2010/main" val="3792622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777875"/>
          </a:xfrm>
        </p:spPr>
        <p:txBody>
          <a:bodyPr/>
          <a:lstStyle/>
          <a:p>
            <a:r>
              <a:rPr lang="en-US" dirty="0"/>
              <a:t>Overall structure of a BCI </a:t>
            </a:r>
          </a:p>
        </p:txBody>
      </p:sp>
      <p:pic>
        <p:nvPicPr>
          <p:cNvPr id="6" name="Picture 5">
            <a:extLst>
              <a:ext uri="{FF2B5EF4-FFF2-40B4-BE49-F238E27FC236}">
                <a16:creationId xmlns:a16="http://schemas.microsoft.com/office/drawing/2014/main" id="{EAF1CF4C-F301-4B43-9A34-2D991037E026}"/>
              </a:ext>
            </a:extLst>
          </p:cNvPr>
          <p:cNvPicPr>
            <a:picLocks noChangeAspect="1"/>
          </p:cNvPicPr>
          <p:nvPr/>
        </p:nvPicPr>
        <p:blipFill>
          <a:blip r:embed="rId2"/>
          <a:stretch>
            <a:fillRect/>
          </a:stretch>
        </p:blipFill>
        <p:spPr>
          <a:xfrm>
            <a:off x="228600" y="1019727"/>
            <a:ext cx="11379200" cy="4533900"/>
          </a:xfrm>
          <a:prstGeom prst="rect">
            <a:avLst/>
          </a:prstGeom>
        </p:spPr>
      </p:pic>
    </p:spTree>
    <p:extLst>
      <p:ext uri="{BB962C8B-B14F-4D97-AF65-F5344CB8AC3E}">
        <p14:creationId xmlns:p14="http://schemas.microsoft.com/office/powerpoint/2010/main" val="3999783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US" dirty="0"/>
              <a:t>Feature vector</a:t>
            </a:r>
          </a:p>
        </p:txBody>
      </p:sp>
      <p:sp>
        <p:nvSpPr>
          <p:cNvPr id="3" name="Content Placeholder 2"/>
          <p:cNvSpPr>
            <a:spLocks noGrp="1"/>
          </p:cNvSpPr>
          <p:nvPr>
            <p:ph idx="1"/>
          </p:nvPr>
        </p:nvSpPr>
        <p:spPr>
          <a:xfrm>
            <a:off x="381000" y="990600"/>
            <a:ext cx="11201400" cy="4351338"/>
          </a:xfrm>
        </p:spPr>
        <p:txBody>
          <a:bodyPr>
            <a:noAutofit/>
          </a:bodyPr>
          <a:lstStyle/>
          <a:p>
            <a:pPr algn="just"/>
            <a:r>
              <a:rPr lang="en-US" sz="2400" dirty="0">
                <a:latin typeface="Times New Roman" panose="02020603050405020304" pitchFamily="18" charset="0"/>
                <a:cs typeface="Times New Roman" panose="02020603050405020304" pitchFamily="18" charset="0"/>
              </a:rPr>
              <a:t>A </a:t>
            </a:r>
            <a:r>
              <a:rPr lang="en-US" sz="2400" b="1" dirty="0">
                <a:solidFill>
                  <a:srgbClr val="C00000"/>
                </a:solidFill>
                <a:latin typeface="Times New Roman" panose="02020603050405020304" pitchFamily="18" charset="0"/>
                <a:cs typeface="Times New Roman" panose="02020603050405020304" pitchFamily="18" charset="0"/>
              </a:rPr>
              <a:t>fundamental signal feature </a:t>
            </a:r>
            <a:r>
              <a:rPr lang="en-US" sz="2400" dirty="0">
                <a:latin typeface="Times New Roman" panose="02020603050405020304" pitchFamily="18" charset="0"/>
                <a:cs typeface="Times New Roman" panose="02020603050405020304" pitchFamily="18" charset="0"/>
              </a:rPr>
              <a:t>is simply a direct measurement of the signal. They usually provide limited relevant information about typically complex brain signals. </a:t>
            </a:r>
          </a:p>
          <a:p>
            <a:pPr algn="just"/>
            <a:r>
              <a:rPr lang="en-US" sz="2400" dirty="0">
                <a:latin typeface="Times New Roman" panose="02020603050405020304" pitchFamily="18" charset="0"/>
                <a:cs typeface="Times New Roman" panose="02020603050405020304" pitchFamily="18" charset="0"/>
              </a:rPr>
              <a:t>Thus, it is more common for BCIs to use features that are </a:t>
            </a:r>
            <a:r>
              <a:rPr lang="en-US" sz="2400" b="1" dirty="0">
                <a:solidFill>
                  <a:srgbClr val="C00000"/>
                </a:solidFill>
                <a:latin typeface="Times New Roman" panose="02020603050405020304" pitchFamily="18" charset="0"/>
                <a:cs typeface="Times New Roman" panose="02020603050405020304" pitchFamily="18" charset="0"/>
              </a:rPr>
              <a:t>linear or nonlinear combinations, ratios, statistical measures, or other transformations of multiple fundamental features </a:t>
            </a:r>
            <a:r>
              <a:rPr lang="en-US" sz="2400" dirty="0">
                <a:latin typeface="Times New Roman" panose="02020603050405020304" pitchFamily="18" charset="0"/>
                <a:cs typeface="Times New Roman" panose="02020603050405020304" pitchFamily="18" charset="0"/>
              </a:rPr>
              <a:t>detected at multiple electrodes and/or multiple time points. </a:t>
            </a:r>
          </a:p>
          <a:p>
            <a:pPr algn="just"/>
            <a:r>
              <a:rPr lang="en-US" sz="2400" dirty="0">
                <a:latin typeface="Times New Roman" panose="02020603050405020304" pitchFamily="18" charset="0"/>
                <a:cs typeface="Times New Roman" panose="02020603050405020304" pitchFamily="18" charset="0"/>
              </a:rPr>
              <a:t>Such complex features, if selected appropriately, can reflect the user’s desires more accurately than the fundamental features themselves. </a:t>
            </a:r>
          </a:p>
          <a:p>
            <a:pPr algn="just"/>
            <a:r>
              <a:rPr lang="en-US" sz="2400" dirty="0">
                <a:latin typeface="Times New Roman" panose="02020603050405020304" pitchFamily="18" charset="0"/>
                <a:cs typeface="Times New Roman" panose="02020603050405020304" pitchFamily="18" charset="0"/>
              </a:rPr>
              <a:t>Most features used in BCI applications are based on </a:t>
            </a:r>
            <a:r>
              <a:rPr lang="en-US" sz="2400" b="1" dirty="0">
                <a:solidFill>
                  <a:srgbClr val="C00000"/>
                </a:solidFill>
                <a:latin typeface="Times New Roman" panose="02020603050405020304" pitchFamily="18" charset="0"/>
                <a:cs typeface="Times New Roman" panose="02020603050405020304" pitchFamily="18" charset="0"/>
              </a:rPr>
              <a:t>spatial, temporal, and/or spectral analyses </a:t>
            </a:r>
            <a:r>
              <a:rPr lang="en-US" sz="2400" dirty="0">
                <a:latin typeface="Times New Roman" panose="02020603050405020304" pitchFamily="18" charset="0"/>
                <a:cs typeface="Times New Roman" panose="02020603050405020304" pitchFamily="18" charset="0"/>
              </a:rPr>
              <a:t>of brain signals or the relationships among them. </a:t>
            </a:r>
          </a:p>
          <a:p>
            <a:pPr algn="just"/>
            <a:r>
              <a:rPr lang="en-US" sz="2400" dirty="0">
                <a:latin typeface="Times New Roman" panose="02020603050405020304" pitchFamily="18" charset="0"/>
                <a:cs typeface="Times New Roman" panose="02020603050405020304" pitchFamily="18" charset="0"/>
              </a:rPr>
              <a:t>Furthermore, in order to determine the user’s wishes as accurately as possible, most BCIs extract a number of features simultaneously. This set of features is referred to as a </a:t>
            </a:r>
            <a:r>
              <a:rPr lang="en-US" sz="2400" b="1" i="1" dirty="0">
                <a:solidFill>
                  <a:srgbClr val="C00000"/>
                </a:solidFill>
                <a:latin typeface="Times New Roman" panose="02020603050405020304" pitchFamily="18" charset="0"/>
                <a:cs typeface="Times New Roman" panose="02020603050405020304" pitchFamily="18" charset="0"/>
              </a:rPr>
              <a:t>feature vector</a:t>
            </a:r>
            <a:r>
              <a:rPr lang="en-US" sz="2400" dirty="0">
                <a:latin typeface="Times New Roman" panose="02020603050405020304" pitchFamily="18" charset="0"/>
                <a:cs typeface="Times New Roman" panose="02020603050405020304" pitchFamily="18" charset="0"/>
              </a:rPr>
              <a:t>. </a:t>
            </a: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5146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US" dirty="0"/>
              <a:t>Feature vector</a:t>
            </a:r>
          </a:p>
        </p:txBody>
      </p:sp>
      <p:sp>
        <p:nvSpPr>
          <p:cNvPr id="3" name="Content Placeholder 2"/>
          <p:cNvSpPr>
            <a:spLocks noGrp="1"/>
          </p:cNvSpPr>
          <p:nvPr>
            <p:ph idx="1"/>
          </p:nvPr>
        </p:nvSpPr>
        <p:spPr>
          <a:xfrm>
            <a:off x="381000" y="990600"/>
            <a:ext cx="11201400" cy="4351338"/>
          </a:xfrm>
        </p:spPr>
        <p:txBody>
          <a:bodyPr>
            <a:noAutofit/>
          </a:bodyPr>
          <a:lstStyle/>
          <a:p>
            <a:pPr marL="0" indent="0" algn="just">
              <a:buNone/>
            </a:pPr>
            <a:r>
              <a:rPr lang="en-US" sz="2400" dirty="0">
                <a:latin typeface="Times New Roman" panose="02020603050405020304" pitchFamily="18" charset="0"/>
                <a:cs typeface="Times New Roman" panose="02020603050405020304" pitchFamily="18" charset="0"/>
              </a:rPr>
              <a:t>To be effective for BCI applications, a feature should have the following attributes: </a:t>
            </a:r>
          </a:p>
          <a:p>
            <a:pPr algn="just"/>
            <a:r>
              <a:rPr lang="en-US" sz="2400" dirty="0">
                <a:latin typeface="Times New Roman" panose="02020603050405020304" pitchFamily="18" charset="0"/>
                <a:cs typeface="Times New Roman" panose="02020603050405020304" pitchFamily="18" charset="0"/>
              </a:rPr>
              <a:t>its spatial, temporal, spectral characteristics, and dynamics can be precisely characterized for an individual user or population of users </a:t>
            </a:r>
          </a:p>
          <a:p>
            <a:pPr algn="just"/>
            <a:r>
              <a:rPr lang="en-US" sz="2400" dirty="0">
                <a:latin typeface="Times New Roman" panose="02020603050405020304" pitchFamily="18" charset="0"/>
                <a:cs typeface="Times New Roman" panose="02020603050405020304" pitchFamily="18" charset="0"/>
              </a:rPr>
              <a:t>it can be modulated by the user and used in combination with other features to reliably convey the user’s intent </a:t>
            </a:r>
          </a:p>
          <a:p>
            <a:pPr algn="just"/>
            <a:r>
              <a:rPr lang="en-US" sz="2400" dirty="0">
                <a:latin typeface="Times New Roman" panose="02020603050405020304" pitchFamily="18" charset="0"/>
                <a:cs typeface="Times New Roman" panose="02020603050405020304" pitchFamily="18" charset="0"/>
              </a:rPr>
              <a:t>its correlation with the user’s intent is stable over time and/or can be tracked in a consistent and reliable manner </a:t>
            </a: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7032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US" dirty="0"/>
              <a:t>BCI SIGNAL PROCESSING - Fourier Analysis</a:t>
            </a:r>
          </a:p>
        </p:txBody>
      </p:sp>
      <p:sp>
        <p:nvSpPr>
          <p:cNvPr id="3" name="Content Placeholder 2"/>
          <p:cNvSpPr>
            <a:spLocks noGrp="1"/>
          </p:cNvSpPr>
          <p:nvPr>
            <p:ph idx="1"/>
          </p:nvPr>
        </p:nvSpPr>
        <p:spPr>
          <a:xfrm>
            <a:off x="381000" y="990600"/>
            <a:ext cx="11201400" cy="4351338"/>
          </a:xfrm>
        </p:spPr>
        <p:txBody>
          <a:bodyPr>
            <a:noAutofit/>
          </a:bodyPr>
          <a:lstStyle/>
          <a:p>
            <a:pPr algn="just"/>
            <a:r>
              <a:rPr lang="en-US" sz="2400" dirty="0">
                <a:latin typeface="Times New Roman" panose="02020603050405020304" pitchFamily="18" charset="0"/>
                <a:cs typeface="Times New Roman" panose="02020603050405020304" pitchFamily="18" charset="0"/>
              </a:rPr>
              <a:t>Much of signal-processing theory is rooted in Fourier analysis, which transforms a time-domain (i.e., time on the x-axis) signal into its equivalent frequency-domain (i.e., frequency on the -axis) representation. </a:t>
            </a:r>
          </a:p>
          <a:p>
            <a:pPr algn="just"/>
            <a:r>
              <a:rPr lang="en-US" sz="2400" dirty="0">
                <a:latin typeface="Times New Roman" panose="02020603050405020304" pitchFamily="18" charset="0"/>
                <a:cs typeface="Times New Roman" panose="02020603050405020304" pitchFamily="18" charset="0"/>
              </a:rPr>
              <a:t>The primary utility of Fourier analysis is to decompose a signal into individual sinusoidal components that can be isolated and evaluated independently. </a:t>
            </a:r>
          </a:p>
          <a:p>
            <a:pPr algn="just"/>
            <a:r>
              <a:rPr lang="en-US" sz="2400" dirty="0">
                <a:latin typeface="Times New Roman" panose="02020603050405020304" pitchFamily="18" charset="0"/>
                <a:cs typeface="Times New Roman" panose="02020603050405020304" pitchFamily="18" charset="0"/>
              </a:rPr>
              <a:t>Using Fourier analysis, practically any signal can be accurately represented as the sum of a number (possibly an infinite number) of amplitude-scaled and time-shifted sinusoids at specific frequencies. </a:t>
            </a:r>
          </a:p>
          <a:p>
            <a:pPr algn="just"/>
            <a:r>
              <a:rPr lang="en-US" sz="2400" dirty="0">
                <a:latin typeface="Times New Roman" panose="02020603050405020304" pitchFamily="18" charset="0"/>
                <a:cs typeface="Times New Roman" panose="02020603050405020304" pitchFamily="18" charset="0"/>
              </a:rPr>
              <a:t>In order to model these signals, it is necessary to properly adjust the phase and the magnitude of each sinusoid. </a:t>
            </a:r>
          </a:p>
          <a:p>
            <a:pPr algn="just"/>
            <a:endParaRPr lang="en-US"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1432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US" dirty="0"/>
              <a:t>Fourier Analysis</a:t>
            </a:r>
          </a:p>
        </p:txBody>
      </p:sp>
      <p:sp>
        <p:nvSpPr>
          <p:cNvPr id="3" name="Content Placeholder 2"/>
          <p:cNvSpPr>
            <a:spLocks noGrp="1"/>
          </p:cNvSpPr>
          <p:nvPr>
            <p:ph idx="1"/>
          </p:nvPr>
        </p:nvSpPr>
        <p:spPr>
          <a:xfrm>
            <a:off x="381000" y="990600"/>
            <a:ext cx="11201400" cy="4351338"/>
          </a:xfrm>
        </p:spPr>
        <p:txBody>
          <a:bodyPr>
            <a:noAutofit/>
          </a:bodyPr>
          <a:lstStyle/>
          <a:p>
            <a:pPr algn="just"/>
            <a:r>
              <a:rPr lang="en-US" sz="2400" dirty="0">
                <a:latin typeface="Times New Roman" panose="02020603050405020304" pitchFamily="18" charset="0"/>
                <a:cs typeface="Times New Roman" panose="02020603050405020304" pitchFamily="18" charset="0"/>
              </a:rPr>
              <a:t>For an arbitrary signal x(t), the magnitude (scale) and phase (shift) of the sinusoid at each frequency [</a:t>
            </a:r>
            <a:r>
              <a:rPr lang="el-GR" sz="2400" dirty="0">
                <a:latin typeface="Times New Roman" panose="02020603050405020304" pitchFamily="18" charset="0"/>
                <a:cs typeface="Times New Roman" panose="02020603050405020304" pitchFamily="18" charset="0"/>
              </a:rPr>
              <a:t>ω(</a:t>
            </a:r>
            <a:r>
              <a:rPr lang="en-US" sz="2400" dirty="0">
                <a:latin typeface="Times New Roman" panose="02020603050405020304" pitchFamily="18" charset="0"/>
                <a:cs typeface="Times New Roman" panose="02020603050405020304" pitchFamily="18" charset="0"/>
              </a:rPr>
              <a:t>radians) = 2</a:t>
            </a:r>
            <a:r>
              <a:rPr lang="el-GR" sz="2400" dirty="0">
                <a:latin typeface="Times New Roman" panose="02020603050405020304" pitchFamily="18" charset="0"/>
                <a:cs typeface="Times New Roman" panose="02020603050405020304" pitchFamily="18" charset="0"/>
              </a:rPr>
              <a:t>π</a:t>
            </a:r>
            <a:r>
              <a:rPr lang="en-US" sz="2400" dirty="0">
                <a:latin typeface="Times New Roman" panose="02020603050405020304" pitchFamily="18" charset="0"/>
                <a:cs typeface="Times New Roman" panose="02020603050405020304" pitchFamily="18" charset="0"/>
              </a:rPr>
              <a:t>f (Hz)] required to represent an arbitrary signal can be determined from the Fourier transform: </a:t>
            </a:r>
          </a:p>
        </p:txBody>
      </p:sp>
      <p:pic>
        <p:nvPicPr>
          <p:cNvPr id="4" name="Picture 3">
            <a:extLst>
              <a:ext uri="{FF2B5EF4-FFF2-40B4-BE49-F238E27FC236}">
                <a16:creationId xmlns:a16="http://schemas.microsoft.com/office/drawing/2014/main" id="{1555B685-3BA5-804D-8168-A35F4CB88DDC}"/>
              </a:ext>
            </a:extLst>
          </p:cNvPr>
          <p:cNvPicPr>
            <a:picLocks noChangeAspect="1"/>
          </p:cNvPicPr>
          <p:nvPr/>
        </p:nvPicPr>
        <p:blipFill>
          <a:blip r:embed="rId2"/>
          <a:stretch>
            <a:fillRect/>
          </a:stretch>
        </p:blipFill>
        <p:spPr>
          <a:xfrm>
            <a:off x="3352800" y="2162969"/>
            <a:ext cx="4870450" cy="2006600"/>
          </a:xfrm>
          <a:prstGeom prst="rect">
            <a:avLst/>
          </a:prstGeom>
        </p:spPr>
      </p:pic>
      <p:sp>
        <p:nvSpPr>
          <p:cNvPr id="5" name="Rectangle 4">
            <a:extLst>
              <a:ext uri="{FF2B5EF4-FFF2-40B4-BE49-F238E27FC236}">
                <a16:creationId xmlns:a16="http://schemas.microsoft.com/office/drawing/2014/main" id="{FC66EB2D-93A0-F54B-AD7A-0D5397A0F72D}"/>
              </a:ext>
            </a:extLst>
          </p:cNvPr>
          <p:cNvSpPr/>
          <p:nvPr/>
        </p:nvSpPr>
        <p:spPr>
          <a:xfrm>
            <a:off x="685800" y="4302781"/>
            <a:ext cx="8077200" cy="369332"/>
          </a:xfrm>
          <a:prstGeom prst="rect">
            <a:avLst/>
          </a:prstGeom>
        </p:spPr>
        <p:txBody>
          <a:bodyPr wrap="square">
            <a:spAutoFit/>
          </a:bodyPr>
          <a:lstStyle/>
          <a:p>
            <a:r>
              <a:rPr lang="en-US" dirty="0"/>
              <a:t>The magnitude and phase for each sinusoidal component are given as: </a:t>
            </a:r>
          </a:p>
        </p:txBody>
      </p:sp>
      <p:pic>
        <p:nvPicPr>
          <p:cNvPr id="6" name="Picture 5">
            <a:extLst>
              <a:ext uri="{FF2B5EF4-FFF2-40B4-BE49-F238E27FC236}">
                <a16:creationId xmlns:a16="http://schemas.microsoft.com/office/drawing/2014/main" id="{757DFDA6-F802-0A47-A50E-E3B2E163CF61}"/>
              </a:ext>
            </a:extLst>
          </p:cNvPr>
          <p:cNvPicPr>
            <a:picLocks noChangeAspect="1"/>
          </p:cNvPicPr>
          <p:nvPr/>
        </p:nvPicPr>
        <p:blipFill>
          <a:blip r:embed="rId3"/>
          <a:stretch>
            <a:fillRect/>
          </a:stretch>
        </p:blipFill>
        <p:spPr>
          <a:xfrm>
            <a:off x="3733800" y="4893224"/>
            <a:ext cx="3911600" cy="1346200"/>
          </a:xfrm>
          <a:prstGeom prst="rect">
            <a:avLst/>
          </a:prstGeom>
        </p:spPr>
      </p:pic>
    </p:spTree>
    <p:extLst>
      <p:ext uri="{BB962C8B-B14F-4D97-AF65-F5344CB8AC3E}">
        <p14:creationId xmlns:p14="http://schemas.microsoft.com/office/powerpoint/2010/main" val="2245201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US" dirty="0"/>
              <a:t>BCI SIGNAL PROCESSING – Digital Filtering</a:t>
            </a:r>
          </a:p>
        </p:txBody>
      </p:sp>
      <p:sp>
        <p:nvSpPr>
          <p:cNvPr id="3" name="Content Placeholder 2"/>
          <p:cNvSpPr>
            <a:spLocks noGrp="1"/>
          </p:cNvSpPr>
          <p:nvPr>
            <p:ph idx="1"/>
          </p:nvPr>
        </p:nvSpPr>
        <p:spPr>
          <a:xfrm>
            <a:off x="381000" y="990600"/>
            <a:ext cx="11201400" cy="4351338"/>
          </a:xfrm>
        </p:spPr>
        <p:txBody>
          <a:bodyPr>
            <a:noAutofit/>
          </a:bodyPr>
          <a:lstStyle/>
          <a:p>
            <a:pPr algn="just"/>
            <a:r>
              <a:rPr lang="en-US" sz="2400" dirty="0">
                <a:latin typeface="Times New Roman" panose="02020603050405020304" pitchFamily="18" charset="0"/>
                <a:cs typeface="Times New Roman" panose="02020603050405020304" pitchFamily="18" charset="0"/>
              </a:rPr>
              <a:t>Digital filters are central to digital signal processing. They modify the frequency content of a digital signal by attenuating some frequencies (or frequency ranges) and amplifying others. Each successive sample of a digitized signal is passed through a digital filter to produce a new value as the output. </a:t>
            </a:r>
          </a:p>
          <a:p>
            <a:pPr algn="just"/>
            <a:endParaRPr lang="en-US" sz="2400" dirty="0">
              <a:latin typeface="Times New Roman" panose="02020603050405020304" pitchFamily="18" charset="0"/>
              <a:cs typeface="Times New Roman" panose="02020603050405020304" pitchFamily="18" charset="0"/>
            </a:endParaRPr>
          </a:p>
          <a:p>
            <a:pPr lvl="1" algn="just"/>
            <a:r>
              <a:rPr lang="en-US" sz="2200" dirty="0">
                <a:latin typeface="Times New Roman" panose="02020603050405020304" pitchFamily="18" charset="0"/>
                <a:cs typeface="Times New Roman" panose="02020603050405020304" pitchFamily="18" charset="0"/>
              </a:rPr>
              <a:t>Low pass filter (higher frequencies are attenuated and lower frequencies are preserved)</a:t>
            </a:r>
          </a:p>
          <a:p>
            <a:pPr lvl="1" algn="just"/>
            <a:r>
              <a:rPr lang="en-US" sz="2200" dirty="0">
                <a:latin typeface="Times New Roman" panose="02020603050405020304" pitchFamily="18" charset="0"/>
                <a:cs typeface="Times New Roman" panose="02020603050405020304" pitchFamily="18" charset="0"/>
              </a:rPr>
              <a:t>High pass filter (very specific ranges of signal frequencies can be amplified, attenuated, preserved, and/or eliminated)</a:t>
            </a:r>
          </a:p>
          <a:p>
            <a:pPr lvl="1" algn="just"/>
            <a:r>
              <a:rPr lang="en-US" sz="2200" dirty="0">
                <a:latin typeface="Times New Roman" panose="02020603050405020304" pitchFamily="18" charset="0"/>
                <a:cs typeface="Times New Roman" panose="02020603050405020304" pitchFamily="18" charset="0"/>
              </a:rPr>
              <a:t>Bandpass filter (A band-pass filter preserves signal power within a specified continuous frequency range, while attenuating signal power outside of this range)</a:t>
            </a:r>
          </a:p>
          <a:p>
            <a:pPr lvl="1" algn="just"/>
            <a:r>
              <a:rPr lang="en-US" sz="2200" dirty="0">
                <a:latin typeface="Times New Roman" panose="02020603050405020304" pitchFamily="18" charset="0"/>
                <a:cs typeface="Times New Roman" panose="02020603050405020304" pitchFamily="18" charset="0"/>
              </a:rPr>
              <a:t>Notch filter (A notch filter is the converse of a bandpass filter; it attenuates signal power within a specified continuous frequency range, while preserving signal power outside of this range)</a:t>
            </a:r>
          </a:p>
        </p:txBody>
      </p:sp>
    </p:spTree>
    <p:extLst>
      <p:ext uri="{BB962C8B-B14F-4D97-AF65-F5344CB8AC3E}">
        <p14:creationId xmlns:p14="http://schemas.microsoft.com/office/powerpoint/2010/main" val="41602721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THE THREE STEPS OF FEATURE EXTRACTION </a:t>
            </a:r>
          </a:p>
        </p:txBody>
      </p:sp>
      <p:sp>
        <p:nvSpPr>
          <p:cNvPr id="3" name="Content Placeholder 2"/>
          <p:cNvSpPr>
            <a:spLocks noGrp="1"/>
          </p:cNvSpPr>
          <p:nvPr>
            <p:ph idx="1"/>
          </p:nvPr>
        </p:nvSpPr>
        <p:spPr>
          <a:xfrm>
            <a:off x="762000" y="990600"/>
            <a:ext cx="10591800" cy="4351338"/>
          </a:xfrm>
        </p:spPr>
        <p:txBody>
          <a:bodyPr>
            <a:noAutofit/>
          </a:bodyPr>
          <a:lstStyle/>
          <a:p>
            <a:pPr marL="0" indent="0" algn="just">
              <a:buNone/>
            </a:pPr>
            <a:r>
              <a:rPr lang="en-US" dirty="0">
                <a:latin typeface="Times New Roman" panose="02020603050405020304" pitchFamily="18" charset="0"/>
                <a:cs typeface="Times New Roman" panose="02020603050405020304" pitchFamily="18" charset="0"/>
              </a:rPr>
              <a:t>The process of feature extraction is discussed here as a three-step procedure: </a:t>
            </a:r>
          </a:p>
          <a:p>
            <a:pPr algn="just"/>
            <a:r>
              <a:rPr lang="en-US" dirty="0">
                <a:latin typeface="Times New Roman" panose="02020603050405020304" pitchFamily="18" charset="0"/>
                <a:cs typeface="Times New Roman" panose="02020603050405020304" pitchFamily="18" charset="0"/>
              </a:rPr>
              <a:t>signal conditioning to reduce noise and to enhance relevant aspects of the signals </a:t>
            </a:r>
          </a:p>
          <a:p>
            <a:pPr algn="just"/>
            <a:r>
              <a:rPr lang="en-US" dirty="0">
                <a:latin typeface="Times New Roman" panose="02020603050405020304" pitchFamily="18" charset="0"/>
                <a:cs typeface="Times New Roman" panose="02020603050405020304" pitchFamily="18" charset="0"/>
              </a:rPr>
              <a:t>extraction of the features from the conditioned signals </a:t>
            </a:r>
          </a:p>
          <a:p>
            <a:pPr algn="just"/>
            <a:r>
              <a:rPr lang="en-US" dirty="0">
                <a:latin typeface="Times New Roman" panose="02020603050405020304" pitchFamily="18" charset="0"/>
                <a:cs typeface="Times New Roman" panose="02020603050405020304" pitchFamily="18" charset="0"/>
              </a:rPr>
              <a:t>feature conditioning to properly prepare the feature vector for the feature-translation stage </a:t>
            </a:r>
          </a:p>
        </p:txBody>
      </p:sp>
    </p:spTree>
    <p:extLst>
      <p:ext uri="{BB962C8B-B14F-4D97-AF65-F5344CB8AC3E}">
        <p14:creationId xmlns:p14="http://schemas.microsoft.com/office/powerpoint/2010/main" val="5154645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3710</TotalTime>
  <Words>2038</Words>
  <Application>Microsoft Office PowerPoint</Application>
  <PresentationFormat>Widescreen</PresentationFormat>
  <Paragraphs>316</Paragraphs>
  <Slides>26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Arial</vt:lpstr>
      <vt:lpstr>Calibri</vt:lpstr>
      <vt:lpstr>Calibri Light</vt:lpstr>
      <vt:lpstr>Cambria Math</vt:lpstr>
      <vt:lpstr>Gill Sans MT</vt:lpstr>
      <vt:lpstr>Times New Roman</vt:lpstr>
      <vt:lpstr>Wingdings 2</vt:lpstr>
      <vt:lpstr>Office Theme</vt:lpstr>
      <vt:lpstr>Brain Computer Interaction</vt:lpstr>
      <vt:lpstr>Features</vt:lpstr>
      <vt:lpstr>Overall structure of a BCI </vt:lpstr>
      <vt:lpstr>Feature vector</vt:lpstr>
      <vt:lpstr>Feature vector</vt:lpstr>
      <vt:lpstr>BCI SIGNAL PROCESSING - Fourier Analysis</vt:lpstr>
      <vt:lpstr>Fourier Analysis</vt:lpstr>
      <vt:lpstr>BCI SIGNAL PROCESSING – Digital Filtering</vt:lpstr>
      <vt:lpstr>THE THREE STEPS OF FEATURE EXTRACTION </vt:lpstr>
      <vt:lpstr>FIRST STEP: SIGNAL CONDITIONING </vt:lpstr>
      <vt:lpstr>FIRST STEP: SIGNAL CONDITIONING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THIRD STEP: FEATURE CONDITIONING </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BCI-Feature Extraction</dc:title>
  <dc:subject/>
  <dc:creator>Sreeja</dc:creator>
  <cp:keywords/>
  <dc:description/>
  <cp:lastModifiedBy>Dr.Annushree Bablani</cp:lastModifiedBy>
  <cp:revision>135</cp:revision>
  <dcterms:created xsi:type="dcterms:W3CDTF">2011-09-11T15:22:53Z</dcterms:created>
  <dcterms:modified xsi:type="dcterms:W3CDTF">2022-03-03T07:59:47Z</dcterms:modified>
  <cp:category/>
</cp:coreProperties>
</file>

<file path=docProps/thumbnail.jpeg>
</file>